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9"/>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1" r:id="rId14"/>
    <p:sldId id="272" r:id="rId15"/>
    <p:sldId id="273" r:id="rId16"/>
    <p:sldId id="275" r:id="rId17"/>
    <p:sldId id="276" r:id="rId18"/>
    <p:sldId id="277" r:id="rId19"/>
    <p:sldId id="278" r:id="rId20"/>
    <p:sldId id="279" r:id="rId21"/>
    <p:sldId id="280" r:id="rId22"/>
    <p:sldId id="281" r:id="rId23"/>
    <p:sldId id="282" r:id="rId24"/>
    <p:sldId id="289" r:id="rId25"/>
    <p:sldId id="283" r:id="rId26"/>
    <p:sldId id="284" r:id="rId27"/>
    <p:sldId id="286" r:id="rId28"/>
    <p:sldId id="287"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p:cViewPr varScale="1">
        <p:scale>
          <a:sx n="65" d="100"/>
          <a:sy n="65" d="100"/>
        </p:scale>
        <p:origin x="-14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99A9D2-3D25-4843-B4CE-C89A45C915D3}" type="datetimeFigureOut">
              <a:rPr lang="en-US" smtClean="0"/>
              <a:t>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1124BA-D180-4D69-B315-000918F57695}" type="slidenum">
              <a:rPr lang="en-US" smtClean="0"/>
              <a:t>‹#›</a:t>
            </a:fld>
            <a:endParaRPr lang="en-US"/>
          </a:p>
        </p:txBody>
      </p:sp>
    </p:spTree>
    <p:extLst>
      <p:ext uri="{BB962C8B-B14F-4D97-AF65-F5344CB8AC3E}">
        <p14:creationId xmlns:p14="http://schemas.microsoft.com/office/powerpoint/2010/main" val="70430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1124BA-D180-4D69-B315-000918F57695}" type="slidenum">
              <a:rPr lang="en-US" smtClean="0"/>
              <a:t>26</a:t>
            </a:fld>
            <a:endParaRPr lang="en-US"/>
          </a:p>
        </p:txBody>
      </p:sp>
    </p:spTree>
    <p:extLst>
      <p:ext uri="{BB962C8B-B14F-4D97-AF65-F5344CB8AC3E}">
        <p14:creationId xmlns:p14="http://schemas.microsoft.com/office/powerpoint/2010/main" val="82661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2/9/2022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locninh.locninh.edu.vn/admin/" TargetMode="External"/><Relationship Id="rId2" Type="http://schemas.openxmlformats.org/officeDocument/2006/relationships/hyperlink" Target="http://ten-mien-website/admi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localhost/phpmyadmin"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localhost/nukeviet"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28600"/>
            <a:ext cx="8991600" cy="1470025"/>
          </a:xfrm>
        </p:spPr>
        <p:txBody>
          <a:bodyPr/>
          <a:lstStyle/>
          <a:p>
            <a:pPr algn="ctr"/>
            <a:r>
              <a:rPr lang="en-US" smtClean="0">
                <a:latin typeface="Times New Roman" pitchFamily="18" charset="0"/>
                <a:cs typeface="Times New Roman" pitchFamily="18" charset="0"/>
              </a:rPr>
              <a:t>Tài liệu lưu hành nội bộ</a:t>
            </a:r>
            <a:br>
              <a:rPr lang="en-US" smtClean="0">
                <a:latin typeface="Times New Roman" pitchFamily="18" charset="0"/>
                <a:cs typeface="Times New Roman" pitchFamily="18" charset="0"/>
              </a:rPr>
            </a:br>
            <a:r>
              <a:rPr lang="en-US" smtClean="0">
                <a:latin typeface="Times New Roman" pitchFamily="18" charset="0"/>
                <a:cs typeface="Times New Roman" pitchFamily="18" charset="0"/>
              </a:rPr>
              <a:t>HUBT</a:t>
            </a:r>
            <a:endParaRPr lang="en-US">
              <a:latin typeface="Times New Roman" pitchFamily="18" charset="0"/>
              <a:cs typeface="Times New Roman" pitchFamily="18" charset="0"/>
            </a:endParaRPr>
          </a:p>
        </p:txBody>
      </p:sp>
      <p:sp>
        <p:nvSpPr>
          <p:cNvPr id="3" name="Subtitle 2"/>
          <p:cNvSpPr>
            <a:spLocks noGrp="1"/>
          </p:cNvSpPr>
          <p:nvPr>
            <p:ph type="subTitle" idx="1"/>
          </p:nvPr>
        </p:nvSpPr>
        <p:spPr>
          <a:xfrm>
            <a:off x="1638300" y="6248400"/>
            <a:ext cx="6515100" cy="609600"/>
          </a:xfrm>
        </p:spPr>
        <p:txBody>
          <a:bodyPr>
            <a:noAutofit/>
          </a:bodyPr>
          <a:lstStyle/>
          <a:p>
            <a:pPr algn="ctr"/>
            <a:r>
              <a:rPr lang="en-US" sz="1200" smtClean="0">
                <a:latin typeface="Times New Roman" pitchFamily="18" charset="0"/>
                <a:cs typeface="Times New Roman" pitchFamily="18" charset="0"/>
              </a:rPr>
              <a:t>Ths. Nguyễn Duy Long</a:t>
            </a:r>
          </a:p>
          <a:p>
            <a:pPr algn="ctr"/>
            <a:r>
              <a:rPr lang="en-US" sz="1200" smtClean="0">
                <a:latin typeface="Times New Roman" pitchFamily="18" charset="0"/>
                <a:cs typeface="Times New Roman" pitchFamily="18" charset="0"/>
              </a:rPr>
              <a:t>Ths. Vũ Thị Vui</a:t>
            </a:r>
            <a:endParaRPr lang="en-US" sz="1200">
              <a:latin typeface="Times New Roman" pitchFamily="18" charset="0"/>
              <a:cs typeface="Times New Roman" pitchFamily="18" charset="0"/>
            </a:endParaRPr>
          </a:p>
        </p:txBody>
      </p:sp>
      <p:sp>
        <p:nvSpPr>
          <p:cNvPr id="4" name="Rectangle 3"/>
          <p:cNvSpPr/>
          <p:nvPr/>
        </p:nvSpPr>
        <p:spPr>
          <a:xfrm>
            <a:off x="533400" y="2951202"/>
            <a:ext cx="8610600" cy="553998"/>
          </a:xfrm>
          <a:prstGeom prst="rect">
            <a:avLst/>
          </a:prstGeom>
        </p:spPr>
        <p:txBody>
          <a:bodyPr wrap="square">
            <a:spAutoFit/>
          </a:bodyPr>
          <a:lstStyle/>
          <a:p>
            <a:pPr algn="ctr"/>
            <a:r>
              <a:rPr lang="en-US" sz="3000" b="1">
                <a:latin typeface="Times New Roman" pitchFamily="18" charset="0"/>
                <a:cs typeface="Times New Roman" pitchFamily="18" charset="0"/>
              </a:rPr>
              <a:t>Xây dựng ứng dụng mã nguồn </a:t>
            </a:r>
            <a:r>
              <a:rPr lang="en-US" sz="3000" b="1" smtClean="0">
                <a:latin typeface="Times New Roman" pitchFamily="18" charset="0"/>
                <a:cs typeface="Times New Roman" pitchFamily="18" charset="0"/>
              </a:rPr>
              <a:t>mở - NukeViet</a:t>
            </a:r>
            <a:endParaRPr lang="en-US" sz="3000" b="1">
              <a:latin typeface="Times New Roman" pitchFamily="18" charset="0"/>
              <a:cs typeface="Times New Roman" pitchFamily="18" charset="0"/>
            </a:endParaRPr>
          </a:p>
        </p:txBody>
      </p:sp>
    </p:spTree>
    <p:extLst>
      <p:ext uri="{BB962C8B-B14F-4D97-AF65-F5344CB8AC3E}">
        <p14:creationId xmlns:p14="http://schemas.microsoft.com/office/powerpoint/2010/main" val="358972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400"/>
              <a:t>Yêu cầu thêm (không bắt buộc)  tốt nhất là có kết quả tương thích để đảm bảo không bị lỗi phát sinh trong quá trình sử dụng, bấm vào  </a:t>
            </a:r>
            <a:r>
              <a:rPr lang="en-US" sz="2400" b="1"/>
              <a:t>Bước kế </a:t>
            </a:r>
            <a:r>
              <a:rPr lang="en-US" sz="2400" b="1" smtClean="0"/>
              <a:t>tiếp.</a:t>
            </a:r>
          </a:p>
          <a:p>
            <a:pPr marL="82296" indent="0" fontAlgn="base">
              <a:buNone/>
            </a:pPr>
            <a:r>
              <a:rPr lang="en-US" sz="2800" b="1" i="1"/>
              <a:t>05 Cấu hình cơ sở dữ liệu</a:t>
            </a:r>
          </a:p>
          <a:p>
            <a:pPr marL="82296" indent="0" fontAlgn="base">
              <a:buNone/>
            </a:pPr>
            <a:r>
              <a:rPr lang="en-US" sz="2400"/>
              <a:t>Nhập đầy đủ các thông tin kết nối cơ sở dữ liệu như sau:</a:t>
            </a:r>
          </a:p>
          <a:p>
            <a:pPr marL="82296" indent="0" algn="just">
              <a:buNone/>
            </a:pPr>
            <a:endParaRPr lang="en-US" sz="260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7620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505200" y="6019800"/>
            <a:ext cx="3429000" cy="646331"/>
          </a:xfrm>
          <a:prstGeom prst="rect">
            <a:avLst/>
          </a:prstGeom>
          <a:noFill/>
        </p:spPr>
        <p:txBody>
          <a:bodyPr wrap="square" rtlCol="0">
            <a:spAutoFit/>
          </a:bodyPr>
          <a:lstStyle/>
          <a:p>
            <a:r>
              <a:rPr lang="en-US"/>
              <a:t>Hình </a:t>
            </a:r>
            <a:r>
              <a:rPr lang="en-US" smtClean="0"/>
              <a:t>3.3d</a:t>
            </a:r>
            <a:r>
              <a:rPr lang="en-US"/>
              <a:t>: Cài đặt Nukeviet</a:t>
            </a:r>
          </a:p>
          <a:p>
            <a:endParaRPr lang="en-US"/>
          </a:p>
        </p:txBody>
      </p:sp>
    </p:spTree>
    <p:extLst>
      <p:ext uri="{BB962C8B-B14F-4D97-AF65-F5344CB8AC3E}">
        <p14:creationId xmlns:p14="http://schemas.microsoft.com/office/powerpoint/2010/main" val="32425293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745" y="25200"/>
            <a:ext cx="8153400" cy="6858000"/>
          </a:xfrm>
        </p:spPr>
        <p:txBody>
          <a:bodyPr>
            <a:normAutofit/>
          </a:bodyPr>
          <a:lstStyle/>
          <a:p>
            <a:pPr marL="82296" indent="0" algn="just">
              <a:buNone/>
            </a:pPr>
            <a:r>
              <a:rPr lang="en-US" sz="2400" b="1"/>
              <a:t>Bấm vào Thực hiện</a:t>
            </a:r>
            <a:r>
              <a:rPr lang="en-US" sz="2400"/>
              <a:t> để bắt đầu cài đặt, sẽ mất </a:t>
            </a:r>
            <a:r>
              <a:rPr lang="en-US" sz="2400" smtClean="0"/>
              <a:t>khoảng vài </a:t>
            </a:r>
            <a:r>
              <a:rPr lang="en-US" sz="2400"/>
              <a:t>phút theo cấu hình máy tính chạy  </a:t>
            </a:r>
            <a:r>
              <a:rPr lang="en-US" sz="2400" smtClean="0"/>
              <a:t>nhanh </a:t>
            </a:r>
            <a:r>
              <a:rPr lang="en-US" sz="2400"/>
              <a:t>hay </a:t>
            </a:r>
            <a:r>
              <a:rPr lang="en-US" sz="2400" smtClean="0"/>
              <a:t>chậm.</a:t>
            </a:r>
          </a:p>
          <a:p>
            <a:pPr marL="82296" indent="0" fontAlgn="base">
              <a:buNone/>
            </a:pPr>
            <a:r>
              <a:rPr lang="en-US" sz="2400" b="1" i="1"/>
              <a:t>06 Thông tin website</a:t>
            </a:r>
          </a:p>
          <a:p>
            <a:pPr marL="82296" indent="0" fontAlgn="base">
              <a:buNone/>
            </a:pPr>
            <a:r>
              <a:rPr lang="en-US" sz="2400"/>
              <a:t>Nhập các thông tin theo hướng dẫn</a:t>
            </a:r>
          </a:p>
          <a:p>
            <a:pPr marL="82296" indent="0" algn="just">
              <a:buNone/>
            </a:pPr>
            <a:endParaRPr lang="en-US" sz="280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7696200"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66800" y="5562600"/>
            <a:ext cx="8458200" cy="1200329"/>
          </a:xfrm>
          <a:prstGeom prst="rect">
            <a:avLst/>
          </a:prstGeom>
        </p:spPr>
        <p:txBody>
          <a:bodyPr wrap="square">
            <a:spAutoFit/>
          </a:bodyPr>
          <a:lstStyle/>
          <a:p>
            <a:pPr fontAlgn="base"/>
            <a:r>
              <a:rPr lang="en-US" sz="2400"/>
              <a:t>Chú ý : Mật khẩu cần kết hợp số và chữ, yêu cầu có ký tự đặc </a:t>
            </a:r>
            <a:r>
              <a:rPr lang="en-US" sz="2400" smtClean="0"/>
              <a:t>biệt.</a:t>
            </a:r>
            <a:endParaRPr lang="en-US" sz="2400"/>
          </a:p>
          <a:p>
            <a:pPr fontAlgn="base"/>
            <a:r>
              <a:rPr lang="en-US" sz="2400" b="1"/>
              <a:t>Bấm vào Thực hiện</a:t>
            </a:r>
            <a:r>
              <a:rPr lang="en-US" sz="2400"/>
              <a:t> để hoàn thành việc cài </a:t>
            </a:r>
            <a:r>
              <a:rPr lang="en-US" sz="2400" smtClean="0"/>
              <a:t>đặt.</a:t>
            </a:r>
            <a:endParaRPr lang="en-US" sz="2400"/>
          </a:p>
        </p:txBody>
      </p:sp>
    </p:spTree>
    <p:extLst>
      <p:ext uri="{BB962C8B-B14F-4D97-AF65-F5344CB8AC3E}">
        <p14:creationId xmlns:p14="http://schemas.microsoft.com/office/powerpoint/2010/main" val="272695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fontAlgn="base">
              <a:buNone/>
            </a:pPr>
            <a:r>
              <a:rPr lang="en-US" sz="2400" b="1" i="1"/>
              <a:t>07 Kết thúc</a:t>
            </a:r>
          </a:p>
          <a:p>
            <a:pPr marL="82296" indent="0" fontAlgn="base">
              <a:buNone/>
            </a:pPr>
            <a:r>
              <a:rPr lang="en-US" sz="2800"/>
              <a:t>Hoàn thành việc cài đặt, nếu cài đặt thành công sẽ báo như sau:</a:t>
            </a:r>
          </a:p>
          <a:p>
            <a:pPr marL="82296" indent="0" fontAlgn="base">
              <a:buNone/>
            </a:pPr>
            <a:endParaRPr lang="en-US" sz="280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20982"/>
            <a:ext cx="7779327" cy="226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895600" y="3886200"/>
            <a:ext cx="3733800" cy="646331"/>
          </a:xfrm>
          <a:prstGeom prst="rect">
            <a:avLst/>
          </a:prstGeom>
          <a:noFill/>
        </p:spPr>
        <p:txBody>
          <a:bodyPr wrap="square" rtlCol="0">
            <a:spAutoFit/>
          </a:bodyPr>
          <a:lstStyle/>
          <a:p>
            <a:r>
              <a:rPr lang="en-US"/>
              <a:t>Hình </a:t>
            </a:r>
            <a:r>
              <a:rPr lang="en-US" smtClean="0"/>
              <a:t>3.3d</a:t>
            </a:r>
            <a:r>
              <a:rPr lang="en-US"/>
              <a:t>: Cài đặt Nukeviet</a:t>
            </a:r>
          </a:p>
          <a:p>
            <a:endParaRPr lang="en-US"/>
          </a:p>
        </p:txBody>
      </p:sp>
      <p:sp>
        <p:nvSpPr>
          <p:cNvPr id="4" name="Rectangle 3"/>
          <p:cNvSpPr/>
          <p:nvPr/>
        </p:nvSpPr>
        <p:spPr>
          <a:xfrm>
            <a:off x="1101437" y="4876800"/>
            <a:ext cx="8569036" cy="923330"/>
          </a:xfrm>
          <a:prstGeom prst="rect">
            <a:avLst/>
          </a:prstGeom>
        </p:spPr>
        <p:txBody>
          <a:bodyPr wrap="square">
            <a:spAutoFit/>
          </a:bodyPr>
          <a:lstStyle/>
          <a:p>
            <a:pPr fontAlgn="base"/>
            <a:r>
              <a:rPr lang="en-US"/>
              <a:t>Bây giờ bạn có thể xem trang chủ theo đường dẫn: http://localhost/nukeviet/</a:t>
            </a:r>
          </a:p>
          <a:p>
            <a:pPr algn="ctr" fontAlgn="base"/>
            <a:r>
              <a:rPr lang="en-US"/>
              <a:t>Hoặc đăng nhập vào trang quản trị theo đường </a:t>
            </a:r>
            <a:r>
              <a:rPr lang="en-US" smtClean="0"/>
              <a:t>dẫn:        http</a:t>
            </a:r>
            <a:r>
              <a:rPr lang="en-US"/>
              <a:t>://localhost/nukeviet/admin/</a:t>
            </a:r>
          </a:p>
        </p:txBody>
      </p:sp>
    </p:spTree>
    <p:extLst>
      <p:ext uri="{BB962C8B-B14F-4D97-AF65-F5344CB8AC3E}">
        <p14:creationId xmlns:p14="http://schemas.microsoft.com/office/powerpoint/2010/main" val="272695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ctr">
              <a:lnSpc>
                <a:spcPct val="150000"/>
              </a:lnSpc>
              <a:buNone/>
            </a:pPr>
            <a:r>
              <a:rPr lang="en-US" sz="2600" b="1">
                <a:latin typeface="Times New Roman" pitchFamily="18" charset="0"/>
                <a:cs typeface="Times New Roman" pitchFamily="18" charset="0"/>
              </a:rPr>
              <a:t>3.1.2. Quản trị </a:t>
            </a:r>
            <a:r>
              <a:rPr lang="en-US" sz="2600" b="1" smtClean="0">
                <a:latin typeface="Times New Roman" pitchFamily="18" charset="0"/>
                <a:cs typeface="Times New Roman" pitchFamily="18" charset="0"/>
              </a:rPr>
              <a:t>NukeViet</a:t>
            </a:r>
          </a:p>
          <a:p>
            <a:pPr marL="82296" indent="0" algn="just">
              <a:lnSpc>
                <a:spcPct val="150000"/>
              </a:lnSpc>
              <a:buNone/>
            </a:pPr>
            <a:r>
              <a:rPr lang="en-US" sz="2600" b="1" i="1" u="sng" smtClean="0">
                <a:latin typeface="Times New Roman" pitchFamily="18" charset="0"/>
                <a:cs typeface="Times New Roman" pitchFamily="18" charset="0"/>
              </a:rPr>
              <a:t>1. Đăng nhập Admin</a:t>
            </a:r>
          </a:p>
          <a:p>
            <a:pPr fontAlgn="base"/>
            <a:r>
              <a:rPr lang="en-US" sz="2800"/>
              <a:t>Trước tiên bạn cần đăng nhập vào tài khoản quản trị: </a:t>
            </a:r>
            <a:r>
              <a:rPr lang="en-US" sz="2800">
                <a:hlinkClick r:id="rId2"/>
              </a:rPr>
              <a:t>http://ten-mien-website/admin/</a:t>
            </a:r>
            <a:endParaRPr lang="en-US" sz="2800"/>
          </a:p>
          <a:p>
            <a:pPr fontAlgn="base"/>
            <a:r>
              <a:rPr lang="en-US" sz="2800"/>
              <a:t>http://sitecuaban/admin/</a:t>
            </a:r>
            <a:r>
              <a:rPr lang="en-US" sz="2800">
                <a:hlinkClick r:id="rId3"/>
              </a:rPr>
              <a:t>http://locninh.locninh.edu.vn/admin/</a:t>
            </a:r>
            <a:endParaRPr lang="en-US" sz="280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276600"/>
            <a:ext cx="3402012"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95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a:t>Khi bạn truy cập vào trang quản trị trong trạng thái chưa đăng nhập thì màn hình đăng nhập hiện ra như sau:</a:t>
            </a:r>
          </a:p>
          <a:p>
            <a:pPr marL="82296" indent="0" algn="ctr">
              <a:lnSpc>
                <a:spcPct val="150000"/>
              </a:lnSpc>
              <a:buNone/>
            </a:pPr>
            <a:endParaRPr lang="en-US" sz="1900">
              <a:latin typeface="Times New Roman" pitchFamily="18" charset="0"/>
              <a:cs typeface="Times New Roman" pitchFamily="18" charset="0"/>
            </a:endParaRPr>
          </a:p>
        </p:txBody>
      </p:sp>
      <p:pic>
        <p:nvPicPr>
          <p:cNvPr id="9218" name="Imag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34837"/>
            <a:ext cx="702425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43000" y="5657671"/>
            <a:ext cx="8001000" cy="1200329"/>
          </a:xfrm>
          <a:prstGeom prst="rect">
            <a:avLst/>
          </a:prstGeom>
        </p:spPr>
        <p:txBody>
          <a:bodyPr wrap="square">
            <a:spAutoFit/>
          </a:bodyPr>
          <a:lstStyle/>
          <a:p>
            <a:pPr fontAlgn="base"/>
            <a:r>
              <a:rPr lang="en-US" sz="2400"/>
              <a:t>Tại giao diện đăng nhập admin</a:t>
            </a:r>
          </a:p>
          <a:p>
            <a:r>
              <a:rPr lang="en-US" sz="2400"/>
              <a:t>­­Bạn cần nhập tài khoản</a:t>
            </a:r>
            <a:r>
              <a:rPr lang="en-US" sz="2400" smtClean="0"/>
              <a:t>, mật </a:t>
            </a:r>
            <a:r>
              <a:rPr lang="en-US" sz="2400"/>
              <a:t>khẩu và mã bảo mật được cấp để truy cập vào khu vực quản </a:t>
            </a:r>
            <a:r>
              <a:rPr lang="en-US" sz="2400" smtClean="0"/>
              <a:t>trị.</a:t>
            </a:r>
            <a:endParaRPr lang="en-US" sz="2400"/>
          </a:p>
        </p:txBody>
      </p:sp>
    </p:spTree>
    <p:extLst>
      <p:ext uri="{BB962C8B-B14F-4D97-AF65-F5344CB8AC3E}">
        <p14:creationId xmlns:p14="http://schemas.microsoft.com/office/powerpoint/2010/main" val="272695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fontAlgn="base">
              <a:buNone/>
            </a:pPr>
            <a:r>
              <a:rPr lang="en-US" sz="2000" smtClean="0"/>
              <a:t>- Chú </a:t>
            </a:r>
            <a:r>
              <a:rPr lang="en-US" sz="2000"/>
              <a:t>ý: khi đăng nhập vào admin trong admin có các khu vực (bao viền đỏ) ở hình dưới.</a:t>
            </a:r>
          </a:p>
          <a:p>
            <a:pPr marL="82296" indent="0" fontAlgn="base">
              <a:buNone/>
            </a:pPr>
            <a:r>
              <a:rPr lang="en-US" sz="2000" smtClean="0"/>
              <a:t>- Khu </a:t>
            </a:r>
            <a:r>
              <a:rPr lang="en-US" sz="2000"/>
              <a:t>vực 1: Khu vực hiện thị các chức năng</a:t>
            </a:r>
          </a:p>
          <a:p>
            <a:pPr marL="82296" indent="0" fontAlgn="base">
              <a:buNone/>
            </a:pPr>
            <a:r>
              <a:rPr lang="en-US" sz="2000" smtClean="0"/>
              <a:t>- Khu </a:t>
            </a:r>
            <a:r>
              <a:rPr lang="en-US" sz="2000"/>
              <a:t>vực 2: Khu vực hiển thị thông tin và điền dữ </a:t>
            </a:r>
            <a:r>
              <a:rPr lang="en-US" sz="2000" smtClean="0"/>
              <a:t>liệu</a:t>
            </a:r>
            <a:endParaRPr lang="en-US" sz="2000"/>
          </a:p>
          <a:p>
            <a:pPr marL="82296" indent="0" fontAlgn="base">
              <a:buNone/>
            </a:pPr>
            <a:r>
              <a:rPr lang="en-US" sz="2000" smtClean="0"/>
              <a:t>- Đăng </a:t>
            </a:r>
            <a:r>
              <a:rPr lang="en-US" sz="2000"/>
              <a:t>xuất Admin Control Panel</a:t>
            </a:r>
          </a:p>
          <a:p>
            <a:pPr marL="82296" indent="0">
              <a:buNone/>
            </a:pPr>
            <a:r>
              <a:rPr lang="en-US" sz="2000" smtClean="0"/>
              <a:t>- Nếu </a:t>
            </a:r>
            <a:r>
              <a:rPr lang="en-US" sz="2000"/>
              <a:t>bạn đăng xuất khỏi quản trị admin thì bạn tiến hành click vào nút “Thoát khỏi tài khoản Quản trị” </a:t>
            </a:r>
            <a:r>
              <a:rPr lang="en-US" sz="2000" smtClean="0"/>
              <a:t>trong </a:t>
            </a:r>
            <a:r>
              <a:rPr lang="en-US" sz="2000"/>
              <a:t>admin như sau hình sau:</a:t>
            </a:r>
            <a:endParaRPr lang="en-US" sz="2000" b="1">
              <a:latin typeface="Times New Roman" pitchFamily="18" charset="0"/>
              <a:cs typeface="Times New Roman" pitchFamily="18" charset="0"/>
            </a:endParaRPr>
          </a:p>
        </p:txBody>
      </p:sp>
      <p:pic>
        <p:nvPicPr>
          <p:cNvPr id="10242" name="Image3"/>
          <p:cNvPicPr>
            <a:picLocks noChangeAspect="1" noChangeArrowheads="1"/>
          </p:cNvPicPr>
          <p:nvPr/>
        </p:nvPicPr>
        <p:blipFill>
          <a:blip r:embed="rId2">
            <a:extLst>
              <a:ext uri="{28A0092B-C50C-407E-A947-70E740481C1C}">
                <a14:useLocalDpi xmlns:a14="http://schemas.microsoft.com/office/drawing/2010/main" val="0"/>
              </a:ext>
            </a:extLst>
          </a:blip>
          <a:srcRect b="52710"/>
          <a:stretch>
            <a:fillRect/>
          </a:stretch>
        </p:blipFill>
        <p:spPr bwMode="auto">
          <a:xfrm>
            <a:off x="2133600" y="2895600"/>
            <a:ext cx="554399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71798" y="4724400"/>
            <a:ext cx="7467600" cy="646331"/>
          </a:xfrm>
          <a:prstGeom prst="rect">
            <a:avLst/>
          </a:prstGeom>
        </p:spPr>
        <p:txBody>
          <a:bodyPr wrap="square">
            <a:spAutoFit/>
          </a:bodyPr>
          <a:lstStyle/>
          <a:p>
            <a:pPr fontAlgn="base"/>
            <a:r>
              <a:rPr lang="en-US"/>
              <a:t>Hoặc thoát khỏi quản trị admin ngay trên trang chủ website thì bạn click vào nút “Thoát” như hình sau:</a:t>
            </a:r>
          </a:p>
        </p:txBody>
      </p:sp>
      <p:pic>
        <p:nvPicPr>
          <p:cNvPr id="10243" name="Imag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638800"/>
            <a:ext cx="748470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78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fontAlgn="base">
              <a:lnSpc>
                <a:spcPct val="150000"/>
              </a:lnSpc>
              <a:buNone/>
            </a:pPr>
            <a:r>
              <a:rPr lang="en-US" sz="2600" b="1" i="1" u="sng">
                <a:latin typeface="Times New Roman" pitchFamily="18" charset="0"/>
                <a:cs typeface="Times New Roman" pitchFamily="18" charset="0"/>
              </a:rPr>
              <a:t>2. Thay đổi thông tin tài khoản quản trị</a:t>
            </a:r>
          </a:p>
          <a:p>
            <a:pPr marL="82296" indent="0" fontAlgn="base">
              <a:buNone/>
            </a:pPr>
            <a:r>
              <a:rPr lang="en-US" sz="2400" smtClean="0"/>
              <a:t>- Để </a:t>
            </a:r>
            <a:r>
              <a:rPr lang="en-US" sz="2400"/>
              <a:t>thay đổi thông tin tài khoản quản trị bạn tiến hành theo các bước sau:</a:t>
            </a:r>
          </a:p>
          <a:p>
            <a:pPr marL="82296" indent="0" fontAlgn="base">
              <a:buNone/>
            </a:pPr>
            <a:r>
              <a:rPr lang="en-US" sz="2400" smtClean="0"/>
              <a:t>- Bước </a:t>
            </a:r>
            <a:r>
              <a:rPr lang="en-US" sz="2400"/>
              <a:t>1: Bạn tiến hành click vào module Tin tức (khối menu bên trái) và hiển thị danh sách tài khoản quản trị và tài khoản thông thường như hình sau:</a:t>
            </a:r>
          </a:p>
          <a:p>
            <a:pPr marL="82296" indent="0" algn="just">
              <a:lnSpc>
                <a:spcPct val="150000"/>
              </a:lnSpc>
              <a:buNone/>
            </a:pPr>
            <a:r>
              <a:rPr lang="en-US" sz="2600" smtClean="0">
                <a:latin typeface="Times New Roman" pitchFamily="18" charset="0"/>
                <a:cs typeface="Times New Roman" pitchFamily="18" charset="0"/>
              </a:rPr>
              <a:t>	</a:t>
            </a:r>
            <a:r>
              <a:rPr lang="en-US" sz="2600" b="1">
                <a:latin typeface="Times New Roman" pitchFamily="18" charset="0"/>
                <a:cs typeface="Times New Roman" pitchFamily="18" charset="0"/>
              </a:rPr>
              <a:t>	</a:t>
            </a:r>
            <a:endParaRPr lang="en-US" sz="2600" b="1" smtClean="0">
              <a:latin typeface="Times New Roman" pitchFamily="18" charset="0"/>
              <a:cs typeface="Times New Roman" pitchFamily="18" charset="0"/>
            </a:endParaRPr>
          </a:p>
          <a:p>
            <a:pPr marL="82296" indent="0" algn="just">
              <a:lnSpc>
                <a:spcPct val="150000"/>
              </a:lnSpc>
              <a:buNone/>
            </a:pPr>
            <a:r>
              <a:rPr lang="en-US" sz="2600" b="1">
                <a:latin typeface="Times New Roman" pitchFamily="18" charset="0"/>
                <a:cs typeface="Times New Roman" pitchFamily="18" charset="0"/>
              </a:rPr>
              <a:t>	</a:t>
            </a:r>
            <a:endParaRPr lang="en-US" sz="2200" b="1">
              <a:latin typeface="Times New Roman" pitchFamily="18" charset="0"/>
              <a:cs typeface="Times New Roman" pitchFamily="18" charset="0"/>
            </a:endParaRPr>
          </a:p>
        </p:txBody>
      </p:sp>
      <p:pic>
        <p:nvPicPr>
          <p:cNvPr id="1026" name="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927" y="2895600"/>
            <a:ext cx="6172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152400"/>
            <a:ext cx="7866888" cy="6096000"/>
          </a:xfrm>
        </p:spPr>
        <p:txBody>
          <a:bodyPr/>
          <a:lstStyle/>
          <a:p>
            <a:pPr marL="82296" indent="0">
              <a:buNone/>
            </a:pPr>
            <a:r>
              <a:rPr lang="en-US" sz="2800"/>
              <a:t>Bước 2: Bạn click vào nút “Sửa” chính tài khoản quản trị của bạn như hình:</a:t>
            </a:r>
          </a:p>
          <a:p>
            <a:endParaRPr lang="en-US"/>
          </a:p>
        </p:txBody>
      </p:sp>
      <p:pic>
        <p:nvPicPr>
          <p:cNvPr id="2050" name="Imag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45" y="1572488"/>
            <a:ext cx="7859812" cy="259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287151" y="5029200"/>
            <a:ext cx="7543800" cy="1384995"/>
          </a:xfrm>
          <a:prstGeom prst="rect">
            <a:avLst/>
          </a:prstGeom>
        </p:spPr>
        <p:txBody>
          <a:bodyPr wrap="square">
            <a:spAutoFit/>
          </a:bodyPr>
          <a:lstStyle/>
          <a:p>
            <a:pPr algn="just" fontAlgn="base"/>
            <a:r>
              <a:rPr lang="en-US" sz="2800"/>
              <a:t>Lưu ý: Danh sách có thể có nhiều tài khoản khác: bao gồm tài khoản quản trị và tài khoản thông thường</a:t>
            </a:r>
          </a:p>
        </p:txBody>
      </p:sp>
    </p:spTree>
    <p:extLst>
      <p:ext uri="{BB962C8B-B14F-4D97-AF65-F5344CB8AC3E}">
        <p14:creationId xmlns:p14="http://schemas.microsoft.com/office/powerpoint/2010/main" val="240701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600" b="1" i="1" u="sng">
                <a:latin typeface="Times New Roman" pitchFamily="18" charset="0"/>
                <a:cs typeface="Times New Roman" pitchFamily="18" charset="0"/>
              </a:rPr>
              <a:t>3</a:t>
            </a:r>
            <a:r>
              <a:rPr lang="en-US" sz="2600" b="1" i="1" u="sng" smtClean="0">
                <a:latin typeface="Times New Roman" pitchFamily="18" charset="0"/>
                <a:cs typeface="Times New Roman" pitchFamily="18" charset="0"/>
              </a:rPr>
              <a:t>. Xử lý khi quên mật khẩu</a:t>
            </a:r>
          </a:p>
          <a:p>
            <a:pPr marL="82296" indent="0" algn="just">
              <a:lnSpc>
                <a:spcPct val="150000"/>
              </a:lnSpc>
              <a:buNone/>
            </a:pPr>
            <a:r>
              <a:rPr lang="en-US" sz="2400"/>
              <a:t>Khi bạn đăng nhập không thành do bạn quên mật khẩu thì bạn tiến hành click vào “Quên mật khẩu?” như hình sau để tiến hành lấy lại mật khẩu</a:t>
            </a:r>
            <a:r>
              <a:rPr lang="en-US" sz="2800"/>
              <a:t>.</a:t>
            </a:r>
          </a:p>
          <a:p>
            <a:pPr marL="82296" indent="0" algn="just">
              <a:lnSpc>
                <a:spcPct val="150000"/>
              </a:lnSpc>
              <a:buNone/>
            </a:pPr>
            <a:endParaRPr lang="en-US" sz="2600">
              <a:latin typeface="Times New Roman" pitchFamily="18" charset="0"/>
              <a:cs typeface="Times New Roman" pitchFamily="18" charset="0"/>
            </a:endParaRPr>
          </a:p>
        </p:txBody>
      </p:sp>
      <p:pic>
        <p:nvPicPr>
          <p:cNvPr id="3074" name="Imag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625436"/>
            <a:ext cx="4456113"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400"/>
              <a:t>Sau khi bạn click, website sẽ chuyển hướng bạn đến phần điền thông tin gmail và mã chống spam để bạn lấy lại mật khẩu như hình sau:</a:t>
            </a:r>
          </a:p>
          <a:p>
            <a:pPr marL="82296" indent="0" algn="just">
              <a:lnSpc>
                <a:spcPct val="150000"/>
              </a:lnSpc>
              <a:buNone/>
            </a:pPr>
            <a:endParaRPr lang="en-US" sz="1800">
              <a:latin typeface="Times New Roman" pitchFamily="18" charset="0"/>
              <a:cs typeface="Times New Roman" pitchFamily="18" charset="0"/>
            </a:endParaRPr>
          </a:p>
        </p:txBody>
      </p:sp>
      <p:pic>
        <p:nvPicPr>
          <p:cNvPr id="4098" name="Image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92458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19200" y="4151254"/>
            <a:ext cx="7924800" cy="2246769"/>
          </a:xfrm>
          <a:prstGeom prst="rect">
            <a:avLst/>
          </a:prstGeom>
        </p:spPr>
        <p:txBody>
          <a:bodyPr wrap="square">
            <a:spAutoFit/>
          </a:bodyPr>
          <a:lstStyle/>
          <a:p>
            <a:pPr fontAlgn="base"/>
            <a:r>
              <a:rPr lang="en-US" sz="2800"/>
              <a:t>Tại đây bạn tiến hành điền thông tin đầy đủ và gửi yêu cầu.</a:t>
            </a:r>
          </a:p>
          <a:p>
            <a:pPr fontAlgn="base"/>
            <a:r>
              <a:rPr lang="en-US" sz="2800"/>
              <a:t>Bước cuối cùng là bạn vào mail để nhận thông tin mật khẩu mới và tiến hành đổi mật khẩu để đảm bảo an toàn.</a:t>
            </a:r>
          </a:p>
        </p:txBody>
      </p:sp>
    </p:spTree>
    <p:extLst>
      <p:ext uri="{BB962C8B-B14F-4D97-AF65-F5344CB8AC3E}">
        <p14:creationId xmlns:p14="http://schemas.microsoft.com/office/powerpoint/2010/main" val="2407013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838200"/>
          </a:xfrm>
        </p:spPr>
        <p:txBody>
          <a:bodyPr/>
          <a:lstStyle/>
          <a:p>
            <a:r>
              <a:rPr lang="en-US">
                <a:effectLst/>
                <a:latin typeface="Times New Roman" pitchFamily="18" charset="0"/>
                <a:cs typeface="Times New Roman" pitchFamily="18" charset="0"/>
              </a:rPr>
              <a:t>3.1. Giới thiệu </a:t>
            </a:r>
            <a:r>
              <a:rPr lang="en-US" smtClean="0">
                <a:effectLst/>
                <a:latin typeface="Times New Roman" pitchFamily="18" charset="0"/>
                <a:cs typeface="Times New Roman" pitchFamily="18" charset="0"/>
              </a:rPr>
              <a:t>NukeViet</a:t>
            </a:r>
            <a:endParaRPr lang="en-US">
              <a:latin typeface="Times New Roman" pitchFamily="18" charset="0"/>
              <a:cs typeface="Times New Roman" pitchFamily="18" charset="0"/>
            </a:endParaRPr>
          </a:p>
        </p:txBody>
      </p:sp>
      <p:sp>
        <p:nvSpPr>
          <p:cNvPr id="3" name="Content Placeholder 2"/>
          <p:cNvSpPr>
            <a:spLocks noGrp="1"/>
          </p:cNvSpPr>
          <p:nvPr>
            <p:ph idx="1"/>
          </p:nvPr>
        </p:nvSpPr>
        <p:spPr>
          <a:xfrm>
            <a:off x="990600" y="914400"/>
            <a:ext cx="8153400" cy="5943600"/>
          </a:xfrm>
        </p:spPr>
        <p:txBody>
          <a:bodyPr>
            <a:normAutofit fontScale="77500" lnSpcReduction="20000"/>
          </a:bodyPr>
          <a:lstStyle/>
          <a:p>
            <a:pPr algn="just">
              <a:lnSpc>
                <a:spcPct val="160000"/>
              </a:lnSpc>
              <a:buFontTx/>
              <a:buChar char="-"/>
            </a:pPr>
            <a:r>
              <a:rPr lang="en-US">
                <a:latin typeface="Times New Roman" pitchFamily="18" charset="0"/>
                <a:cs typeface="Times New Roman" pitchFamily="18" charset="0"/>
              </a:rPr>
              <a:t>NukeViet là một ứng dụng trên nền </a:t>
            </a:r>
            <a:r>
              <a:rPr lang="en-US" smtClean="0">
                <a:latin typeface="Times New Roman" pitchFamily="18" charset="0"/>
                <a:cs typeface="Times New Roman" pitchFamily="18" charset="0"/>
              </a:rPr>
              <a:t>Web</a:t>
            </a:r>
            <a:r>
              <a:rPr lang="en-US">
                <a:latin typeface="Times New Roman" pitchFamily="18" charset="0"/>
                <a:cs typeface="Times New Roman" pitchFamily="18" charset="0"/>
              </a:rPr>
              <a:t> có thể sử dụng vào nhiều mục đích khác </a:t>
            </a:r>
            <a:r>
              <a:rPr lang="en-US" smtClean="0">
                <a:latin typeface="Times New Roman" pitchFamily="18" charset="0"/>
                <a:cs typeface="Times New Roman" pitchFamily="18" charset="0"/>
              </a:rPr>
              <a:t>nhau như Xây dựng các Website, cổng thông tin điện tử.</a:t>
            </a:r>
            <a:endParaRPr lang="en-US">
              <a:latin typeface="Times New Roman" pitchFamily="18" charset="0"/>
              <a:cs typeface="Times New Roman" pitchFamily="18" charset="0"/>
            </a:endParaRPr>
          </a:p>
          <a:p>
            <a:pPr algn="just">
              <a:lnSpc>
                <a:spcPct val="160000"/>
              </a:lnSpc>
              <a:buFontTx/>
              <a:buChar char="-"/>
            </a:pPr>
            <a:r>
              <a:rPr lang="vi-VN" sz="3100">
                <a:latin typeface="Times New Roman" pitchFamily="18" charset="0"/>
                <a:cs typeface="Times New Roman" pitchFamily="18" charset="0"/>
              </a:rPr>
              <a:t>Phiên bản đang được phát hành theo giấy phép phần mềm tự do nguồn mở có tên gọi đầy đủ là NukeViet </a:t>
            </a:r>
            <a:r>
              <a:rPr lang="vi-VN" sz="3100" smtClean="0">
                <a:latin typeface="Times New Roman" pitchFamily="18" charset="0"/>
                <a:cs typeface="Times New Roman" pitchFamily="18" charset="0"/>
              </a:rPr>
              <a:t>CMS</a:t>
            </a:r>
            <a:r>
              <a:rPr lang="en-US" sz="3100" smtClean="0">
                <a:latin typeface="Times New Roman" pitchFamily="18" charset="0"/>
                <a:cs typeface="Times New Roman" pitchFamily="18" charset="0"/>
              </a:rPr>
              <a:t>.</a:t>
            </a:r>
            <a:endParaRPr lang="en-US" sz="3100">
              <a:latin typeface="Times New Roman" pitchFamily="18" charset="0"/>
              <a:cs typeface="Times New Roman" pitchFamily="18" charset="0"/>
            </a:endParaRPr>
          </a:p>
          <a:p>
            <a:pPr algn="just">
              <a:lnSpc>
                <a:spcPct val="160000"/>
              </a:lnSpc>
              <a:buFontTx/>
              <a:buChar char="-"/>
            </a:pPr>
            <a:r>
              <a:rPr lang="vi-VN" sz="3100">
                <a:latin typeface="Times New Roman" pitchFamily="18" charset="0"/>
                <a:cs typeface="Times New Roman" pitchFamily="18" charset="0"/>
              </a:rPr>
              <a:t> NukeViet CMS gồm 2 phần chính là phần nhân (core) của hệ thống NukeViet và nhóm chức năng quản trị nội dung của CMS thường được sử dụng để xây dựng các website tin tức do đó người dùng thường nghĩ rằng NukeViet mạnh về hệ thống tin tức</a:t>
            </a:r>
            <a:r>
              <a:rPr lang="vi-VN" sz="3100" smtClean="0">
                <a:latin typeface="Times New Roman" pitchFamily="18" charset="0"/>
                <a:cs typeface="Times New Roman" pitchFamily="18" charset="0"/>
              </a:rPr>
              <a:t>.</a:t>
            </a:r>
            <a:r>
              <a:rPr lang="en-US" sz="3100" smtClean="0">
                <a:latin typeface="Times New Roman" pitchFamily="18" charset="0"/>
                <a:cs typeface="Times New Roman" pitchFamily="18" charset="0"/>
              </a:rPr>
              <a:t>.</a:t>
            </a:r>
            <a:endParaRPr lang="en-US" sz="3100">
              <a:latin typeface="Times New Roman" pitchFamily="18" charset="0"/>
              <a:cs typeface="Times New Roman" pitchFamily="18" charset="0"/>
            </a:endParaRPr>
          </a:p>
        </p:txBody>
      </p:sp>
    </p:spTree>
    <p:extLst>
      <p:ext uri="{BB962C8B-B14F-4D97-AF65-F5344CB8AC3E}">
        <p14:creationId xmlns:p14="http://schemas.microsoft.com/office/powerpoint/2010/main" val="392898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600" b="1" i="1" u="sng">
                <a:latin typeface="Times New Roman" pitchFamily="18" charset="0"/>
                <a:cs typeface="Times New Roman" pitchFamily="18" charset="0"/>
              </a:rPr>
              <a:t>4</a:t>
            </a:r>
            <a:r>
              <a:rPr lang="en-US" sz="2600" b="1" i="1" u="sng" smtClean="0">
                <a:latin typeface="Times New Roman" pitchFamily="18" charset="0"/>
                <a:cs typeface="Times New Roman" pitchFamily="18" charset="0"/>
              </a:rPr>
              <a:t>. Thêm tài khoản mới</a:t>
            </a:r>
          </a:p>
          <a:p>
            <a:pPr marL="82296" indent="0" algn="just">
              <a:buNone/>
            </a:pPr>
            <a:r>
              <a:rPr lang="en-US" sz="2400"/>
              <a:t>Để thực hiện chức năng này bạn nhấn vào mục Tài khoản trong khu vực 1 Sau đó nhấn Thêm tài khoản và điền đầy đủ thông tin.</a:t>
            </a:r>
            <a:endParaRPr lang="en-US" sz="2400" b="1">
              <a:latin typeface="Times New Roman" pitchFamily="18" charset="0"/>
              <a:cs typeface="Times New Roman" pitchFamily="18" charset="0"/>
            </a:endParaRPr>
          </a:p>
        </p:txBody>
      </p:sp>
      <p:pic>
        <p:nvPicPr>
          <p:cNvPr id="5122" name="Imag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71628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26" y="685800"/>
            <a:ext cx="6319837"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800" b="1" i="1" u="sng">
                <a:latin typeface="Times New Roman" pitchFamily="18" charset="0"/>
                <a:cs typeface="Times New Roman" pitchFamily="18" charset="0"/>
              </a:rPr>
              <a:t>5</a:t>
            </a:r>
            <a:r>
              <a:rPr lang="en-US" sz="2800" b="1" i="1" u="sng" smtClean="0">
                <a:latin typeface="Times New Roman" pitchFamily="18" charset="0"/>
                <a:cs typeface="Times New Roman" pitchFamily="18" charset="0"/>
              </a:rPr>
              <a:t>. Phân quyền</a:t>
            </a:r>
          </a:p>
          <a:p>
            <a:pPr marL="82296" indent="0" algn="just">
              <a:buNone/>
            </a:pPr>
            <a:r>
              <a:rPr lang="en-US" sz="2400"/>
              <a:t>Để thực hiện chức năng này bạn nhấn vào mục Tài khoản trong khu vực 1</a:t>
            </a:r>
          </a:p>
          <a:p>
            <a:pPr marL="82296" indent="0" algn="just">
              <a:lnSpc>
                <a:spcPct val="150000"/>
              </a:lnSpc>
              <a:buNone/>
            </a:pPr>
            <a:r>
              <a:rPr lang="en-US" sz="2800" b="1" smtClean="0">
                <a:latin typeface="Times New Roman" pitchFamily="18" charset="0"/>
                <a:cs typeface="Times New Roman" pitchFamily="18" charset="0"/>
              </a:rPr>
              <a:t>Sau đó nhấn: </a:t>
            </a:r>
          </a:p>
          <a:p>
            <a:pPr marL="82296" indent="0" algn="just">
              <a:lnSpc>
                <a:spcPct val="150000"/>
              </a:lnSpc>
              <a:buNone/>
            </a:pPr>
            <a:endParaRPr lang="en-US" sz="2800" b="1">
              <a:latin typeface="Times New Roman" pitchFamily="18" charset="0"/>
              <a:cs typeface="Times New Roman" pitchFamily="18" charset="0"/>
            </a:endParaRPr>
          </a:p>
          <a:p>
            <a:pPr marL="82296" indent="0" algn="just">
              <a:lnSpc>
                <a:spcPct val="150000"/>
              </a:lnSpc>
              <a:buNone/>
            </a:pPr>
            <a:endParaRPr lang="en-US" sz="2800" b="1" smtClean="0">
              <a:latin typeface="Times New Roman" pitchFamily="18" charset="0"/>
              <a:cs typeface="Times New Roman" pitchFamily="18" charset="0"/>
            </a:endParaRPr>
          </a:p>
          <a:p>
            <a:pPr marL="82296" indent="0" algn="just">
              <a:lnSpc>
                <a:spcPct val="150000"/>
              </a:lnSpc>
              <a:buNone/>
            </a:pPr>
            <a:r>
              <a:rPr lang="en-US" sz="2800" b="1" smtClean="0">
                <a:latin typeface="Times New Roman" pitchFamily="18" charset="0"/>
                <a:cs typeface="Times New Roman" pitchFamily="18" charset="0"/>
              </a:rPr>
              <a:t>Tiếp tục nhấn: </a:t>
            </a:r>
            <a:endParaRPr lang="en-US" sz="2800" b="1">
              <a:latin typeface="Times New Roman" pitchFamily="18" charset="0"/>
              <a:cs typeface="Times New Roman" pitchFamily="18" charset="0"/>
            </a:endParaRPr>
          </a:p>
        </p:txBody>
      </p:sp>
      <p:pic>
        <p:nvPicPr>
          <p:cNvPr id="7170" name="Image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13719"/>
            <a:ext cx="1839913"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88" y="4173824"/>
            <a:ext cx="17240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24953" y="4800600"/>
            <a:ext cx="3659976" cy="369332"/>
          </a:xfrm>
          <a:prstGeom prst="rect">
            <a:avLst/>
          </a:prstGeom>
        </p:spPr>
        <p:txBody>
          <a:bodyPr wrap="none">
            <a:spAutoFit/>
          </a:bodyPr>
          <a:lstStyle/>
          <a:p>
            <a:pPr fontAlgn="base"/>
            <a:r>
              <a:rPr lang="en-US" b="1"/>
              <a:t>Bên khu vực 2: Bạn nhấn chọn:</a:t>
            </a:r>
          </a:p>
        </p:txBody>
      </p:sp>
      <p:pic>
        <p:nvPicPr>
          <p:cNvPr id="7172" name="Image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87" y="5396345"/>
            <a:ext cx="71293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800"/>
              <a:t>click vào nút chọn.</a:t>
            </a:r>
          </a:p>
          <a:p>
            <a:pPr marL="82296" indent="0" algn="just">
              <a:lnSpc>
                <a:spcPct val="150000"/>
              </a:lnSpc>
              <a:buNone/>
            </a:pPr>
            <a:endParaRPr lang="en-US" sz="2600">
              <a:latin typeface="Times New Roman" pitchFamily="18" charset="0"/>
              <a:cs typeface="Times New Roman" pitchFamily="18" charset="0"/>
            </a:endParaRPr>
          </a:p>
        </p:txBody>
      </p:sp>
      <p:pic>
        <p:nvPicPr>
          <p:cNvPr id="8194" name="Image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2" y="1676400"/>
            <a:ext cx="7239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800"/>
              <a:t>Phân quyền phù hợp cho tài khoản theo ý bạn</a:t>
            </a:r>
          </a:p>
          <a:p>
            <a:pPr marL="82296" indent="0" algn="just">
              <a:lnSpc>
                <a:spcPct val="150000"/>
              </a:lnSpc>
              <a:buNone/>
            </a:pPr>
            <a:endParaRPr lang="en-US" sz="2600">
              <a:latin typeface="Times New Roman" pitchFamily="18" charset="0"/>
              <a:cs typeface="Times New Roman" pitchFamily="18" charset="0"/>
            </a:endParaRPr>
          </a:p>
        </p:txBody>
      </p:sp>
      <p:pic>
        <p:nvPicPr>
          <p:cNvPr id="9218" name="Image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05452"/>
            <a:ext cx="5880100" cy="549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32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600" b="1" i="1" u="sng">
                <a:latin typeface="Times New Roman" pitchFamily="18" charset="0"/>
                <a:cs typeface="Times New Roman" pitchFamily="18" charset="0"/>
              </a:rPr>
              <a:t>6</a:t>
            </a:r>
            <a:r>
              <a:rPr lang="en-US" sz="2600" b="1" i="1" u="sng" smtClean="0">
                <a:latin typeface="Times New Roman" pitchFamily="18" charset="0"/>
                <a:cs typeface="Times New Roman" pitchFamily="18" charset="0"/>
              </a:rPr>
              <a:t>. Quản lý quyền của các tài khoản</a:t>
            </a:r>
          </a:p>
          <a:p>
            <a:pPr marL="82296" indent="0" algn="just">
              <a:lnSpc>
                <a:spcPct val="150000"/>
              </a:lnSpc>
              <a:buNone/>
            </a:pPr>
            <a:r>
              <a:rPr lang="en-US" sz="2600" smtClean="0">
                <a:latin typeface="Times New Roman" pitchFamily="18" charset="0"/>
                <a:cs typeface="Times New Roman" pitchFamily="18" charset="0"/>
              </a:rPr>
              <a:t>	</a:t>
            </a:r>
            <a:endParaRPr lang="en-US" sz="2600">
              <a:latin typeface="Times New Roman" pitchFamily="18" charset="0"/>
              <a:cs typeface="Times New Roman" pitchFamily="18" charset="0"/>
            </a:endParaRPr>
          </a:p>
        </p:txBody>
      </p:sp>
      <p:pic>
        <p:nvPicPr>
          <p:cNvPr id="10242" name="Image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75438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66800" y="2667000"/>
            <a:ext cx="2117887" cy="369332"/>
          </a:xfrm>
          <a:prstGeom prst="rect">
            <a:avLst/>
          </a:prstGeom>
        </p:spPr>
        <p:txBody>
          <a:bodyPr wrap="none">
            <a:spAutoFit/>
          </a:bodyPr>
          <a:lstStyle/>
          <a:p>
            <a:pPr fontAlgn="base"/>
            <a:r>
              <a:rPr lang="en-US"/>
              <a:t>Modules Giới thiệu</a:t>
            </a:r>
          </a:p>
        </p:txBody>
      </p:sp>
      <p:pic>
        <p:nvPicPr>
          <p:cNvPr id="10243" name="Image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743" y="3276600"/>
            <a:ext cx="5486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fontAlgn="base"/>
            <a:r>
              <a:rPr lang="en-US" sz="2400"/>
              <a:t>Để thực hiện chức năng này bạn nhấn vào mục “Giới thiệu” trong khu vực 1</a:t>
            </a:r>
          </a:p>
          <a:p>
            <a:pPr fontAlgn="base"/>
            <a:r>
              <a:rPr lang="en-US" sz="2400"/>
              <a:t>Sau đó nhấn: “Thêm bài mới”</a:t>
            </a:r>
          </a:p>
          <a:p>
            <a:pPr marL="82296" indent="0" algn="just">
              <a:lnSpc>
                <a:spcPct val="150000"/>
              </a:lnSpc>
              <a:buNone/>
            </a:pPr>
            <a:endParaRPr lang="en-US" sz="2200">
              <a:latin typeface="Times New Roman" pitchFamily="18" charset="0"/>
              <a:cs typeface="Times New Roman" pitchFamily="18" charset="0"/>
            </a:endParaRPr>
          </a:p>
        </p:txBody>
      </p:sp>
      <p:pic>
        <p:nvPicPr>
          <p:cNvPr id="11266" name="Image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64" y="1828800"/>
            <a:ext cx="239236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14400" y="2849663"/>
            <a:ext cx="4006225" cy="369332"/>
          </a:xfrm>
          <a:prstGeom prst="rect">
            <a:avLst/>
          </a:prstGeom>
        </p:spPr>
        <p:txBody>
          <a:bodyPr wrap="none">
            <a:spAutoFit/>
          </a:bodyPr>
          <a:lstStyle/>
          <a:p>
            <a:pPr fontAlgn="base"/>
            <a:r>
              <a:rPr lang="en-US"/>
              <a:t>Sang khu vực 2 điền đầy đủ thông tin</a:t>
            </a:r>
          </a:p>
        </p:txBody>
      </p:sp>
      <p:sp>
        <p:nvSpPr>
          <p:cNvPr id="4" name="Rectangle 3"/>
          <p:cNvSpPr/>
          <p:nvPr/>
        </p:nvSpPr>
        <p:spPr>
          <a:xfrm>
            <a:off x="949477" y="3613666"/>
            <a:ext cx="1928733" cy="369332"/>
          </a:xfrm>
          <a:prstGeom prst="rect">
            <a:avLst/>
          </a:prstGeom>
        </p:spPr>
        <p:txBody>
          <a:bodyPr wrap="none">
            <a:spAutoFit/>
          </a:bodyPr>
          <a:lstStyle/>
          <a:p>
            <a:r>
              <a:rPr lang="en-US"/>
              <a:t>Cuối cùng nhấn: </a:t>
            </a:r>
          </a:p>
        </p:txBody>
      </p:sp>
      <p:pic>
        <p:nvPicPr>
          <p:cNvPr id="11267" name="Image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190" y="3798332"/>
            <a:ext cx="2043762" cy="77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219200" y="4953000"/>
            <a:ext cx="7696200" cy="1200329"/>
          </a:xfrm>
          <a:prstGeom prst="rect">
            <a:avLst/>
          </a:prstGeom>
        </p:spPr>
        <p:txBody>
          <a:bodyPr wrap="square">
            <a:spAutoFit/>
          </a:bodyPr>
          <a:lstStyle/>
          <a:p>
            <a:pPr fontAlgn="base"/>
            <a:r>
              <a:rPr lang="en-US" sz="2400"/>
              <a:t>Hướng dẫn đăng bài theo định dạng word, đưa ảnh, video vào bài viết. Căn chỉnh font chữ, cỡ chữ,màu chữ và màu nền.</a:t>
            </a:r>
          </a:p>
        </p:txBody>
      </p:sp>
    </p:spTree>
    <p:extLst>
      <p:ext uri="{BB962C8B-B14F-4D97-AF65-F5344CB8AC3E}">
        <p14:creationId xmlns:p14="http://schemas.microsoft.com/office/powerpoint/2010/main" val="240701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a:latin typeface="Times New Roman" pitchFamily="18" charset="0"/>
                <a:cs typeface="Times New Roman" pitchFamily="18" charset="0"/>
              </a:rPr>
              <a:t>7</a:t>
            </a:r>
            <a:r>
              <a:rPr lang="en-US" sz="2800" b="1" i="1" u="sng" smtClean="0">
                <a:latin typeface="Times New Roman" pitchFamily="18" charset="0"/>
                <a:cs typeface="Times New Roman" pitchFamily="18" charset="0"/>
              </a:rPr>
              <a:t>. Quản trị Modules tin tức</a:t>
            </a:r>
            <a:endParaRPr lang="en-US" sz="2800" b="1">
              <a:latin typeface="Times New Roman" pitchFamily="18" charset="0"/>
              <a:cs typeface="Times New Roman" pitchFamily="18" charset="0"/>
            </a:endParaRPr>
          </a:p>
          <a:p>
            <a:pPr marL="82296" indent="0" algn="just">
              <a:buNone/>
            </a:pPr>
            <a:r>
              <a:rPr lang="en-US" sz="2400"/>
              <a:t>Để thực hiện chức năng này bạn nhấn vào mục tin tức  trong khu vực 1 ở hình trên bạn sẽ thấy các chức năng của modules này:</a:t>
            </a:r>
          </a:p>
          <a:p>
            <a:pPr marL="82296" indent="0" algn="just">
              <a:buNone/>
            </a:pPr>
            <a:endParaRPr lang="en-US" sz="2800" smtClean="0">
              <a:latin typeface="Times New Roman" pitchFamily="18" charset="0"/>
              <a:cs typeface="Times New Roman" pitchFamily="18" charset="0"/>
            </a:endParaRPr>
          </a:p>
        </p:txBody>
      </p:sp>
      <p:pic>
        <p:nvPicPr>
          <p:cNvPr id="12290" name="Image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86000"/>
            <a:ext cx="6400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013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800" smtClean="0">
                <a:latin typeface="Times New Roman" pitchFamily="18" charset="0"/>
                <a:cs typeface="Times New Roman" pitchFamily="18" charset="0"/>
              </a:rPr>
              <a:t>	</a:t>
            </a:r>
            <a:endParaRPr lang="en-US" sz="2200">
              <a:latin typeface="Times New Roman" pitchFamily="18" charset="0"/>
              <a:cs typeface="Times New Roman" pitchFamily="18" charset="0"/>
            </a:endParaRPr>
          </a:p>
        </p:txBody>
      </p:sp>
      <p:sp>
        <p:nvSpPr>
          <p:cNvPr id="2" name="Rectangle 1"/>
          <p:cNvSpPr/>
          <p:nvPr/>
        </p:nvSpPr>
        <p:spPr>
          <a:xfrm>
            <a:off x="1066800" y="228600"/>
            <a:ext cx="7848600" cy="1200329"/>
          </a:xfrm>
          <a:prstGeom prst="rect">
            <a:avLst/>
          </a:prstGeom>
        </p:spPr>
        <p:txBody>
          <a:bodyPr wrap="square">
            <a:spAutoFit/>
          </a:bodyPr>
          <a:lstStyle/>
          <a:p>
            <a:pPr fontAlgn="base"/>
            <a:r>
              <a:rPr lang="en-US" sz="2400"/>
              <a:t>Sau khi bạn click vào chức năng này thì hệ thống sẽ đẩy chức năng này lên vị trí trên đầu để tiện dùng các chức năng con của modules.</a:t>
            </a:r>
          </a:p>
        </p:txBody>
      </p:sp>
      <p:pic>
        <p:nvPicPr>
          <p:cNvPr id="13314" name="Image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7543800" cy="41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33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a:latin typeface="Times New Roman" pitchFamily="18" charset="0"/>
                <a:cs typeface="Times New Roman" pitchFamily="18" charset="0"/>
              </a:rPr>
              <a:t>8</a:t>
            </a:r>
            <a:r>
              <a:rPr lang="en-US" sz="2800" b="1" i="1" u="sng" smtClean="0">
                <a:latin typeface="Times New Roman" pitchFamily="18" charset="0"/>
                <a:cs typeface="Times New Roman" pitchFamily="18" charset="0"/>
              </a:rPr>
              <a:t>. Quản lý chuyên mục tin tức (chủ đề)</a:t>
            </a:r>
            <a:endParaRPr lang="en-US" sz="2800" b="1">
              <a:latin typeface="Times New Roman" pitchFamily="18" charset="0"/>
              <a:cs typeface="Times New Roman" pitchFamily="18" charset="0"/>
            </a:endParaRPr>
          </a:p>
          <a:p>
            <a:pPr marL="82296" indent="0" algn="just">
              <a:buNone/>
            </a:pPr>
            <a:r>
              <a:rPr lang="en-US" sz="2400"/>
              <a:t>Tại thanh chức năng con của modules tin tức (Ảnh trên) Bạn nhấn vào quản lý chuyên mục: </a:t>
            </a:r>
            <a:endParaRPr lang="en-US" sz="2800" smtClean="0">
              <a:latin typeface="Times New Roman" pitchFamily="18" charset="0"/>
              <a:cs typeface="Times New Roman" pitchFamily="18" charset="0"/>
            </a:endParaRPr>
          </a:p>
        </p:txBody>
      </p:sp>
      <p:pic>
        <p:nvPicPr>
          <p:cNvPr id="14338" name="Image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586" y="1006427"/>
            <a:ext cx="2560990" cy="3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Image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05000"/>
            <a:ext cx="738793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11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endParaRPr lang="en-US">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just">
              <a:buNone/>
            </a:pPr>
            <a:endParaRPr lang="en-US">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just">
              <a:buNone/>
            </a:pPr>
            <a:endParaRPr lang="en-US">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just">
              <a:buNone/>
            </a:pPr>
            <a:endParaRPr lang="en-US">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just">
              <a:buNone/>
            </a:pPr>
            <a:endParaRPr lang="en-US">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just">
              <a:buNone/>
            </a:pPr>
            <a:endParaRPr lang="en-US" smtClean="0">
              <a:latin typeface="Times New Roman" pitchFamily="18" charset="0"/>
              <a:cs typeface="Times New Roman" pitchFamily="18" charset="0"/>
            </a:endParaRPr>
          </a:p>
          <a:p>
            <a:pPr marL="82296" indent="0" algn="ctr">
              <a:buNone/>
            </a:pPr>
            <a:r>
              <a:rPr lang="en-US" sz="2800" smtClean="0">
                <a:latin typeface="Times New Roman" pitchFamily="18" charset="0"/>
                <a:cs typeface="Times New Roman" pitchFamily="18" charset="0"/>
              </a:rPr>
              <a:t>Hình </a:t>
            </a:r>
            <a:r>
              <a:rPr lang="en-US" sz="2800">
                <a:latin typeface="Times New Roman" pitchFamily="18" charset="0"/>
                <a:cs typeface="Times New Roman" pitchFamily="18" charset="0"/>
              </a:rPr>
              <a:t>3.2: </a:t>
            </a:r>
            <a:r>
              <a:rPr lang="en-US" sz="2800" smtClean="0">
                <a:latin typeface="Times New Roman" pitchFamily="18" charset="0"/>
                <a:cs typeface="Times New Roman" pitchFamily="18" charset="0"/>
              </a:rPr>
              <a:t>Thông tin về NukeViet</a:t>
            </a:r>
            <a:endParaRPr lang="en-US" sz="2800">
              <a:latin typeface="Times New Roman" pitchFamily="18" charset="0"/>
              <a:cs typeface="Times New Roman" pitchFamily="18"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055" y="304800"/>
            <a:ext cx="28067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67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a:latin typeface="Times New Roman" pitchFamily="18" charset="0"/>
                <a:cs typeface="Times New Roman" pitchFamily="18" charset="0"/>
              </a:rPr>
              <a:t>9</a:t>
            </a:r>
            <a:r>
              <a:rPr lang="en-US" sz="2800" b="1" i="1" u="sng" smtClean="0">
                <a:latin typeface="Times New Roman" pitchFamily="18" charset="0"/>
                <a:cs typeface="Times New Roman" pitchFamily="18" charset="0"/>
              </a:rPr>
              <a:t>. Thêm chuyên mục</a:t>
            </a:r>
          </a:p>
          <a:p>
            <a:pPr marL="82296" indent="0" algn="just">
              <a:buNone/>
            </a:pPr>
            <a:r>
              <a:rPr lang="en-US" sz="2400"/>
              <a:t>Tại phần quản lý chuyên mục bạn kéo thanh cuộn xuống dưới phần: </a:t>
            </a:r>
            <a:r>
              <a:rPr lang="en-US" sz="2400" smtClean="0"/>
              <a:t>                      như </a:t>
            </a:r>
            <a:r>
              <a:rPr lang="en-US" sz="2400"/>
              <a:t>hình trên sau đó điền đầy đủ thông tin:</a:t>
            </a:r>
          </a:p>
          <a:p>
            <a:pPr marL="82296" indent="0" algn="just">
              <a:buNone/>
            </a:pPr>
            <a:endParaRPr lang="en-US" sz="2800" b="1">
              <a:latin typeface="Times New Roman" pitchFamily="18" charset="0"/>
              <a:cs typeface="Times New Roman" pitchFamily="18" charset="0"/>
            </a:endParaRPr>
          </a:p>
        </p:txBody>
      </p:sp>
      <p:pic>
        <p:nvPicPr>
          <p:cNvPr id="15362" name="Image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840" y="929693"/>
            <a:ext cx="2184328" cy="32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Image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745" y="2133600"/>
            <a:ext cx="61690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66800" y="6172200"/>
            <a:ext cx="3698448" cy="369332"/>
          </a:xfrm>
          <a:prstGeom prst="rect">
            <a:avLst/>
          </a:prstGeom>
        </p:spPr>
        <p:txBody>
          <a:bodyPr wrap="none">
            <a:spAutoFit/>
          </a:bodyPr>
          <a:lstStyle/>
          <a:p>
            <a:r>
              <a:rPr lang="en-US"/>
              <a:t>Khi điền đủ thông tin rồi bạn nhấn </a:t>
            </a:r>
          </a:p>
        </p:txBody>
      </p:sp>
      <p:pic>
        <p:nvPicPr>
          <p:cNvPr id="15364" name="Image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626" y="6192559"/>
            <a:ext cx="957262"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867400" y="6140356"/>
            <a:ext cx="1723549" cy="369332"/>
          </a:xfrm>
          <a:prstGeom prst="rect">
            <a:avLst/>
          </a:prstGeom>
        </p:spPr>
        <p:txBody>
          <a:bodyPr wrap="none">
            <a:spAutoFit/>
          </a:bodyPr>
          <a:lstStyle/>
          <a:p>
            <a:r>
              <a:rPr lang="en-US"/>
              <a:t>để hoàn thành.</a:t>
            </a:r>
          </a:p>
        </p:txBody>
      </p:sp>
    </p:spTree>
    <p:extLst>
      <p:ext uri="{BB962C8B-B14F-4D97-AF65-F5344CB8AC3E}">
        <p14:creationId xmlns:p14="http://schemas.microsoft.com/office/powerpoint/2010/main" val="1620139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a:latin typeface="Times New Roman" pitchFamily="18" charset="0"/>
                <a:cs typeface="Times New Roman" pitchFamily="18" charset="0"/>
              </a:rPr>
              <a:t>9</a:t>
            </a:r>
            <a:r>
              <a:rPr lang="en-US" sz="2800" b="1" i="1" u="sng" smtClean="0">
                <a:latin typeface="Times New Roman" pitchFamily="18" charset="0"/>
                <a:cs typeface="Times New Roman" pitchFamily="18" charset="0"/>
              </a:rPr>
              <a:t>. Thêm bài viết</a:t>
            </a:r>
          </a:p>
          <a:p>
            <a:pPr marL="82296" indent="0" algn="just">
              <a:buNone/>
            </a:pPr>
            <a:r>
              <a:rPr lang="en-US" sz="2400"/>
              <a:t>Tại thanh chức năng con của modules tin tức (Ảnh trên) Bạn nhấn vào quản lý </a:t>
            </a:r>
            <a:r>
              <a:rPr lang="en-US" sz="2400" smtClean="0"/>
              <a:t>chuyên </a:t>
            </a:r>
            <a:r>
              <a:rPr lang="en-US" sz="2400"/>
              <a:t>mục: </a:t>
            </a:r>
            <a:endParaRPr lang="en-US" sz="2400" b="1">
              <a:latin typeface="Times New Roman" pitchFamily="18" charset="0"/>
              <a:cs typeface="Times New Roman" pitchFamily="18" charset="0"/>
            </a:endParaRPr>
          </a:p>
        </p:txBody>
      </p:sp>
      <p:pic>
        <p:nvPicPr>
          <p:cNvPr id="16386" name="Image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890326"/>
            <a:ext cx="2057400" cy="40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03961" y="1676400"/>
            <a:ext cx="7194912" cy="830997"/>
          </a:xfrm>
          <a:prstGeom prst="rect">
            <a:avLst/>
          </a:prstGeom>
        </p:spPr>
        <p:txBody>
          <a:bodyPr wrap="square">
            <a:spAutoFit/>
          </a:bodyPr>
          <a:lstStyle/>
          <a:p>
            <a:r>
              <a:rPr lang="en-US" sz="2400"/>
              <a:t>Sau đó bạn cần thao tác  ở khu vực 2 . Bạn điền đầy đủ thông tin rồi nhấn:</a:t>
            </a:r>
          </a:p>
        </p:txBody>
      </p:sp>
      <p:pic>
        <p:nvPicPr>
          <p:cNvPr id="16387" name="Image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910" y="2177197"/>
            <a:ext cx="9985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Image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735997"/>
            <a:ext cx="5454650" cy="40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782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30126"/>
            <a:ext cx="7924800" cy="830997"/>
          </a:xfrm>
          <a:prstGeom prst="rect">
            <a:avLst/>
          </a:prstGeom>
        </p:spPr>
        <p:txBody>
          <a:bodyPr wrap="square">
            <a:spAutoFit/>
          </a:bodyPr>
          <a:lstStyle/>
          <a:p>
            <a:pPr fontAlgn="base"/>
            <a:r>
              <a:rPr lang="en-US" sz="2400"/>
              <a:t>Xem danh sách bài viết (có tìm kiếm nhanh), sửa và xóa bài viết</a:t>
            </a:r>
          </a:p>
        </p:txBody>
      </p:sp>
      <p:pic>
        <p:nvPicPr>
          <p:cNvPr id="17410" name="Image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468" y="990600"/>
            <a:ext cx="5859463" cy="491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38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3673" y="369332"/>
            <a:ext cx="7543800" cy="523220"/>
          </a:xfrm>
          <a:prstGeom prst="rect">
            <a:avLst/>
          </a:prstGeom>
        </p:spPr>
        <p:txBody>
          <a:bodyPr wrap="square">
            <a:spAutoFit/>
          </a:bodyPr>
          <a:lstStyle/>
          <a:p>
            <a:pPr fontAlgn="base"/>
            <a:r>
              <a:rPr lang="en-US" sz="2800"/>
              <a:t>Phần dưới danh sách có các chức năng khác:</a:t>
            </a:r>
          </a:p>
        </p:txBody>
      </p:sp>
      <p:pic>
        <p:nvPicPr>
          <p:cNvPr id="18434" name="Image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27018"/>
            <a:ext cx="6711950" cy="364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38200" y="5389418"/>
            <a:ext cx="8305800" cy="646331"/>
          </a:xfrm>
          <a:prstGeom prst="rect">
            <a:avLst/>
          </a:prstGeom>
        </p:spPr>
        <p:txBody>
          <a:bodyPr wrap="square">
            <a:spAutoFit/>
          </a:bodyPr>
          <a:lstStyle/>
          <a:p>
            <a:r>
              <a:rPr lang="en-US"/>
              <a:t>Để sửa bài viết bạn nhấn vào nút sửa bên trên và sửa lại thông tin cần sửa rồi nhấn </a:t>
            </a:r>
          </a:p>
        </p:txBody>
      </p:sp>
      <p:pic>
        <p:nvPicPr>
          <p:cNvPr id="18435" name="Image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91201"/>
            <a:ext cx="1838325" cy="6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677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10. Quản lý nhóm tin</a:t>
            </a:r>
          </a:p>
        </p:txBody>
      </p:sp>
      <p:pic>
        <p:nvPicPr>
          <p:cNvPr id="19458" name="Image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1600"/>
            <a:ext cx="59007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38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11. Modules quản lý bình luận</a:t>
            </a:r>
          </a:p>
        </p:txBody>
      </p:sp>
      <p:pic>
        <p:nvPicPr>
          <p:cNvPr id="20482" name="Image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736" y="990600"/>
            <a:ext cx="7239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43000" y="3733800"/>
            <a:ext cx="8001000" cy="2677656"/>
          </a:xfrm>
          <a:prstGeom prst="rect">
            <a:avLst/>
          </a:prstGeom>
        </p:spPr>
        <p:txBody>
          <a:bodyPr wrap="square">
            <a:spAutoFit/>
          </a:bodyPr>
          <a:lstStyle/>
          <a:p>
            <a:pPr fontAlgn="base"/>
            <a:r>
              <a:rPr lang="en-US" sz="2400"/>
              <a:t>Để thực hiện quản lý bình luận bạn nhấn vào “Quản lý bình luận” trong khu vực 1</a:t>
            </a:r>
          </a:p>
          <a:p>
            <a:pPr fontAlgn="base"/>
            <a:r>
              <a:rPr lang="en-US" sz="2400"/>
              <a:t>Tại đây bạn tiến hành bật tắt hoặc xóa bình luận nếu bạn không cho nó còn trên hệ thống</a:t>
            </a:r>
          </a:p>
          <a:p>
            <a:pPr fontAlgn="base"/>
            <a:r>
              <a:rPr lang="en-US" sz="2400"/>
              <a:t>Cấu hình: là cấu hình tính năng quản lý bình luận cho phép module nào có tính năng này hoặc không có tính năng này.</a:t>
            </a:r>
          </a:p>
        </p:txBody>
      </p:sp>
    </p:spTree>
    <p:extLst>
      <p:ext uri="{BB962C8B-B14F-4D97-AF65-F5344CB8AC3E}">
        <p14:creationId xmlns:p14="http://schemas.microsoft.com/office/powerpoint/2010/main" val="213916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12. Module Videoclips</a:t>
            </a:r>
          </a:p>
          <a:p>
            <a:pPr marL="82296" indent="0" algn="just">
              <a:buNone/>
            </a:pPr>
            <a:r>
              <a:rPr lang="en-US" sz="2400"/>
              <a:t>Bên khu vực 1 click vào Videoclips ở khu vực 1 hiển thị như hình sau:</a:t>
            </a:r>
          </a:p>
          <a:p>
            <a:pPr marL="82296" indent="0" algn="just">
              <a:buNone/>
            </a:pPr>
            <a:endParaRPr lang="en-US" sz="2800" b="1" i="1" u="sng" smtClean="0">
              <a:latin typeface="Times New Roman" pitchFamily="18" charset="0"/>
              <a:cs typeface="Times New Roman" pitchFamily="18" charset="0"/>
            </a:endParaRPr>
          </a:p>
        </p:txBody>
      </p:sp>
      <p:sp>
        <p:nvSpPr>
          <p:cNvPr id="2" name="Rectangle 1"/>
          <p:cNvSpPr/>
          <p:nvPr/>
        </p:nvSpPr>
        <p:spPr>
          <a:xfrm>
            <a:off x="1143000" y="3733800"/>
            <a:ext cx="8001000" cy="2677656"/>
          </a:xfrm>
          <a:prstGeom prst="rect">
            <a:avLst/>
          </a:prstGeom>
        </p:spPr>
        <p:txBody>
          <a:bodyPr wrap="square">
            <a:spAutoFit/>
          </a:bodyPr>
          <a:lstStyle/>
          <a:p>
            <a:pPr fontAlgn="base"/>
            <a:r>
              <a:rPr lang="en-US" sz="2400"/>
              <a:t>Để thực hiện quản lý bình luận bạn nhấn vào “Quản lý bình luận” trong khu vực 1</a:t>
            </a:r>
          </a:p>
          <a:p>
            <a:pPr fontAlgn="base"/>
            <a:r>
              <a:rPr lang="en-US" sz="2400"/>
              <a:t>Tại đây bạn tiến hành bật tắt hoặc xóa bình luận nếu bạn không cho nó còn trên hệ thống</a:t>
            </a:r>
          </a:p>
          <a:p>
            <a:pPr fontAlgn="base"/>
            <a:r>
              <a:rPr lang="en-US" sz="2400"/>
              <a:t>Cấu hình: là cấu hình tính năng quản lý bình luận cho phép module nào có tính năng này hoặc không có tính năng này.</a:t>
            </a:r>
          </a:p>
        </p:txBody>
      </p:sp>
      <p:pic>
        <p:nvPicPr>
          <p:cNvPr id="21506" name="Image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18" y="1600200"/>
            <a:ext cx="6934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868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52400"/>
            <a:ext cx="7848600" cy="1569660"/>
          </a:xfrm>
          <a:prstGeom prst="rect">
            <a:avLst/>
          </a:prstGeom>
        </p:spPr>
        <p:txBody>
          <a:bodyPr wrap="square">
            <a:spAutoFit/>
          </a:bodyPr>
          <a:lstStyle/>
          <a:p>
            <a:r>
              <a:rPr lang="en-US" sz="2400"/>
              <a:t>Quản lý video-clips: Hiển thị danh sách các video đã được cập nhật trước đó. Tại đây, người quản trị có thể cập nhật (thêm, sửa, xóa) các video thông qua các thao tác click chuột và nhập thông tin.</a:t>
            </a:r>
          </a:p>
        </p:txBody>
      </p:sp>
      <p:pic>
        <p:nvPicPr>
          <p:cNvPr id="22530" name="Image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6248400" cy="459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37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76200"/>
            <a:ext cx="7924800" cy="2862322"/>
          </a:xfrm>
          <a:prstGeom prst="rect">
            <a:avLst/>
          </a:prstGeom>
        </p:spPr>
        <p:txBody>
          <a:bodyPr wrap="square">
            <a:spAutoFit/>
          </a:bodyPr>
          <a:lstStyle/>
          <a:p>
            <a:pPr algn="just" fontAlgn="base"/>
            <a:r>
              <a:rPr lang="en-US" sz="2000"/>
              <a:t>Giao diện thêm video-clips</a:t>
            </a:r>
          </a:p>
          <a:p>
            <a:pPr algn="just" fontAlgn="base"/>
            <a:r>
              <a:rPr lang="en-US" sz="2000"/>
              <a:t>	Lưu ý: Nếu tập tin video của bạn đang lưu ở máy tính, thì ở mục “Tập tin nội bộ”, chọn “Browse sever” sau đó tiến hành upload tập tin lên hệ thống, đồng thời bỏ qua mục “Tập tin bên ngoài”. Ngược lại, nếu tập tin lưu ở một sever khác (youtube, đường dẫn trực tiếp,...) thì điền link vào mục “Tập tin bên ngoài”, đồng thời bỏ trống “Tập tin nội bộ”</a:t>
            </a:r>
          </a:p>
          <a:p>
            <a:pPr algn="just"/>
            <a:r>
              <a:rPr lang="en-US" sz="2000"/>
              <a:t>	+ Quản lý thể loại: Hiển thị danh sách các thể loại video. Người quản trị có thể cập nhật (thêm, sửa, xóa) các thể loại tại đây.</a:t>
            </a:r>
          </a:p>
        </p:txBody>
      </p:sp>
      <p:pic>
        <p:nvPicPr>
          <p:cNvPr id="23554" name="Image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91" y="3394364"/>
            <a:ext cx="7391400" cy="24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55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13. Thêm thể loại mới</a:t>
            </a:r>
          </a:p>
          <a:p>
            <a:pPr marL="82296" indent="0" algn="just">
              <a:buNone/>
            </a:pPr>
            <a:r>
              <a:rPr lang="en-US" sz="2400"/>
              <a:t>Để thực hiện việc thêm 1 thể loại bạn ấn vào “Thêm thể loại mới</a:t>
            </a:r>
            <a:r>
              <a:rPr lang="en-US" sz="2400" smtClean="0"/>
              <a:t>”                     trong </a:t>
            </a:r>
            <a:r>
              <a:rPr lang="en-US" sz="2400"/>
              <a:t>khu vực </a:t>
            </a:r>
            <a:r>
              <a:rPr lang="en-US" sz="2400" smtClean="0"/>
              <a:t>1</a:t>
            </a:r>
          </a:p>
          <a:p>
            <a:pPr marL="82296" indent="0" algn="just">
              <a:buNone/>
            </a:pPr>
            <a:r>
              <a:rPr lang="en-US" sz="2400"/>
              <a:t>Sau đó bạn sẽ thao tác ở khu vực 2 . Bạn cần điền đầy đủ thông tin rồi ấn </a:t>
            </a:r>
            <a:endParaRPr lang="en-US" sz="2400" b="1" i="1" u="sng" smtClean="0">
              <a:latin typeface="Times New Roman" pitchFamily="18" charset="0"/>
              <a:cs typeface="Times New Roman" pitchFamily="18" charset="0"/>
            </a:endParaRPr>
          </a:p>
        </p:txBody>
      </p:sp>
      <p:pic>
        <p:nvPicPr>
          <p:cNvPr id="24578" name="Image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14400"/>
            <a:ext cx="14033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Image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76400"/>
            <a:ext cx="744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Image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45" y="2286000"/>
            <a:ext cx="7620000" cy="259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066800" y="5430982"/>
            <a:ext cx="7588250" cy="830997"/>
          </a:xfrm>
          <a:prstGeom prst="rect">
            <a:avLst/>
          </a:prstGeom>
        </p:spPr>
        <p:txBody>
          <a:bodyPr wrap="square">
            <a:spAutoFit/>
          </a:bodyPr>
          <a:lstStyle/>
          <a:p>
            <a:pPr fontAlgn="base"/>
            <a:r>
              <a:rPr lang="en-US" sz="2400"/>
              <a:t>” Lưu ý :  Phần màu đỏ là bắt buộc nên bạn phải điền đầy đủ thông tin, phần màu đen là không bắt buộc. “</a:t>
            </a:r>
          </a:p>
        </p:txBody>
      </p:sp>
    </p:spTree>
    <p:extLst>
      <p:ext uri="{BB962C8B-B14F-4D97-AF65-F5344CB8AC3E}">
        <p14:creationId xmlns:p14="http://schemas.microsoft.com/office/powerpoint/2010/main" val="5637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lnSpcReduction="10000"/>
          </a:bodyPr>
          <a:lstStyle/>
          <a:p>
            <a:pPr marL="82296" indent="0" algn="just">
              <a:lnSpc>
                <a:spcPct val="150000"/>
              </a:lnSpc>
              <a:buNone/>
            </a:pPr>
            <a:r>
              <a:rPr lang="en-US" sz="3800" b="1" i="1" u="sng">
                <a:latin typeface="Times New Roman" pitchFamily="18" charset="0"/>
                <a:cs typeface="Times New Roman" pitchFamily="18" charset="0"/>
              </a:rPr>
              <a:t>Ứng dụng</a:t>
            </a:r>
            <a:r>
              <a:rPr lang="en-US" sz="3800" b="1" i="1" u="sng" smtClean="0">
                <a:latin typeface="Times New Roman" pitchFamily="18" charset="0"/>
                <a:cs typeface="Times New Roman" pitchFamily="18" charset="0"/>
              </a:rPr>
              <a:t>:</a:t>
            </a:r>
            <a:endParaRPr lang="en-US" smtClean="0">
              <a:latin typeface="Times New Roman" pitchFamily="18" charset="0"/>
              <a:cs typeface="Times New Roman" pitchFamily="18" charset="0"/>
            </a:endParaRPr>
          </a:p>
          <a:p>
            <a:pPr marL="82296" indent="0">
              <a:lnSpc>
                <a:spcPct val="150000"/>
              </a:lnSpc>
              <a:buNone/>
            </a:pPr>
            <a:r>
              <a:rPr lang="en-US" smtClean="0"/>
              <a:t>- </a:t>
            </a:r>
            <a:r>
              <a:rPr lang="vi-VN" sz="2600">
                <a:latin typeface="Times New Roman" pitchFamily="18" charset="0"/>
                <a:cs typeface="Times New Roman" pitchFamily="18" charset="0"/>
              </a:rPr>
              <a:t>Các cổng thông tin điện tử</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Các tập đoàn kinh tế</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Giải trí trực tuyến, văn hóa, nghệ thuật.</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Báo điện tử, tạp chí điện tử</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Website của các doanh nghiệp vừa và nhỏ</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Website của các cơ quan, tổ chức chính phủ</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Website giáo dục, trường học</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Website của gia đình, cá nhân, nhóm sở thích...</a:t>
            </a:r>
          </a:p>
          <a:p>
            <a:pPr marL="82296" indent="0">
              <a:lnSpc>
                <a:spcPct val="150000"/>
              </a:lnSpc>
              <a:buNone/>
            </a:pPr>
            <a:r>
              <a:rPr lang="en-US" sz="2600">
                <a:latin typeface="Times New Roman" pitchFamily="18" charset="0"/>
                <a:cs typeface="Times New Roman" pitchFamily="18" charset="0"/>
              </a:rPr>
              <a:t>- </a:t>
            </a:r>
            <a:r>
              <a:rPr lang="vi-VN" sz="2600">
                <a:latin typeface="Times New Roman" pitchFamily="18" charset="0"/>
                <a:cs typeface="Times New Roman" pitchFamily="18" charset="0"/>
              </a:rPr>
              <a:t>Website bán hàng trực tuyến.</a:t>
            </a:r>
          </a:p>
        </p:txBody>
      </p:sp>
    </p:spTree>
    <p:extLst>
      <p:ext uri="{BB962C8B-B14F-4D97-AF65-F5344CB8AC3E}">
        <p14:creationId xmlns:p14="http://schemas.microsoft.com/office/powerpoint/2010/main" val="3878398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14. Cấu hình</a:t>
            </a:r>
          </a:p>
        </p:txBody>
      </p:sp>
      <p:sp>
        <p:nvSpPr>
          <p:cNvPr id="2" name="Rectangle 1"/>
          <p:cNvSpPr/>
          <p:nvPr/>
        </p:nvSpPr>
        <p:spPr>
          <a:xfrm>
            <a:off x="1143000" y="693003"/>
            <a:ext cx="8001000" cy="830997"/>
          </a:xfrm>
          <a:prstGeom prst="rect">
            <a:avLst/>
          </a:prstGeom>
        </p:spPr>
        <p:txBody>
          <a:bodyPr wrap="square">
            <a:spAutoFit/>
          </a:bodyPr>
          <a:lstStyle/>
          <a:p>
            <a:pPr fontAlgn="base"/>
            <a:r>
              <a:rPr lang="en-US" sz="2400"/>
              <a:t>Bên khu vực 1 click vào “Cấu hình” ở khu vực 1 hiển thị như hình sau:</a:t>
            </a:r>
          </a:p>
        </p:txBody>
      </p:sp>
      <p:pic>
        <p:nvPicPr>
          <p:cNvPr id="25602" name="Image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736" y="1697182"/>
            <a:ext cx="709352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990600" y="5437257"/>
            <a:ext cx="82910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Thiết lập các thông số (hoặc để mặc định) cho phần “cấu hình”.             </a:t>
            </a:r>
          </a:p>
          <a:p>
            <a:pPr lvl="0" algn="just" fontAlgn="base">
              <a:spcBef>
                <a:spcPct val="0"/>
              </a:spcBef>
              <a:spcAft>
                <a:spcPct val="0"/>
              </a:spcAft>
            </a:pPr>
            <a:r>
              <a:rPr kumimoji="0" lang="en-US" sz="2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Sau khi đã thiết lập xong bạn ấn              </a:t>
            </a:r>
            <a:r>
              <a:rPr lang="en-US" sz="2000"/>
              <a:t>để lưu lại thiết lập vừa chỉnh.</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pic>
        <p:nvPicPr>
          <p:cNvPr id="25603" name="Image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651" y="5796454"/>
            <a:ext cx="74295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975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15. Album Ảnh</a:t>
            </a:r>
          </a:p>
        </p:txBody>
      </p:sp>
      <p:sp>
        <p:nvSpPr>
          <p:cNvPr id="4" name="Rectangle 3"/>
          <p:cNvSpPr/>
          <p:nvPr/>
        </p:nvSpPr>
        <p:spPr>
          <a:xfrm>
            <a:off x="1177636" y="4724400"/>
            <a:ext cx="7813964" cy="1569660"/>
          </a:xfrm>
          <a:prstGeom prst="rect">
            <a:avLst/>
          </a:prstGeom>
        </p:spPr>
        <p:txBody>
          <a:bodyPr wrap="square">
            <a:spAutoFit/>
          </a:bodyPr>
          <a:lstStyle/>
          <a:p>
            <a:pPr fontAlgn="base"/>
            <a:r>
              <a:rPr lang="en-US" sz="2400"/>
              <a:t> Khu vực 2 sẽ hiển thị toàn bộ album hiện đang có trên site, bạn có thể : chỉnh vị trí (thứ tự) hiển thị, thêm ảnh cho album, thiết lập  trạng thái cho album hoặc sửa, xóa album nếu </a:t>
            </a:r>
            <a:r>
              <a:rPr lang="en-US" sz="2400" smtClean="0"/>
              <a:t>muốn.</a:t>
            </a:r>
            <a:endParaRPr lang="en-US" sz="2400"/>
          </a:p>
        </p:txBody>
      </p:sp>
      <p:sp>
        <p:nvSpPr>
          <p:cNvPr id="10" name="Rectangle 9"/>
          <p:cNvSpPr/>
          <p:nvPr/>
        </p:nvSpPr>
        <p:spPr>
          <a:xfrm>
            <a:off x="1143000" y="693003"/>
            <a:ext cx="8001000" cy="830997"/>
          </a:xfrm>
          <a:prstGeom prst="rect">
            <a:avLst/>
          </a:prstGeom>
        </p:spPr>
        <p:txBody>
          <a:bodyPr wrap="square">
            <a:spAutoFit/>
          </a:bodyPr>
          <a:lstStyle/>
          <a:p>
            <a:pPr fontAlgn="base"/>
            <a:r>
              <a:rPr lang="en-US" sz="2400"/>
              <a:t>Bên khu vực 1 click vào Album Ảnh ở khu vực 1 hiển thị như hình sau:</a:t>
            </a:r>
          </a:p>
        </p:txBody>
      </p:sp>
      <p:pic>
        <p:nvPicPr>
          <p:cNvPr id="11" name="Image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64" y="1752600"/>
            <a:ext cx="77001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76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16. Quản lý ảnh</a:t>
            </a:r>
          </a:p>
        </p:txBody>
      </p:sp>
      <p:sp>
        <p:nvSpPr>
          <p:cNvPr id="4" name="Rectangle 3"/>
          <p:cNvSpPr/>
          <p:nvPr/>
        </p:nvSpPr>
        <p:spPr>
          <a:xfrm>
            <a:off x="1295400" y="3535501"/>
            <a:ext cx="7813964" cy="3170099"/>
          </a:xfrm>
          <a:prstGeom prst="rect">
            <a:avLst/>
          </a:prstGeom>
        </p:spPr>
        <p:txBody>
          <a:bodyPr wrap="square">
            <a:spAutoFit/>
          </a:bodyPr>
          <a:lstStyle/>
          <a:p>
            <a:pPr fontAlgn="base"/>
            <a:r>
              <a:rPr lang="en-US" sz="2000"/>
              <a:t>Quản lý ảnh : hiển thị danh sách hình ảnh đã được cập nhập trước đó. Tại đây, người quản trị có thể cập nhật (tên, mô tả, xóa) các hình ảnh  thông qua các thao tác click chuột và nhập thông tin. Ngoài ra người quản trị còn có thể xóa cùng 1 lúc nhiều ảnh bằng cách đánh dấu vào ô trống bên tay trái của ảnh sau đó ở phần dưới cùng của các hình ảnh </a:t>
            </a:r>
          </a:p>
          <a:p>
            <a:pPr fontAlgn="base"/>
            <a:r>
              <a:rPr lang="en-US" sz="2000"/>
              <a:t>Chọn xóa ảnh, một hộp thoại sẽ hiển thị để xác nhận là bạn có muốn xóa những bức ảnh được đánh dấu trước đó hay không -&gt; sau khi xác nhận, tất cả những hình ảnh mà bạn đánh dấu sẽ bị xóa đi.</a:t>
            </a:r>
          </a:p>
        </p:txBody>
      </p:sp>
      <p:pic>
        <p:nvPicPr>
          <p:cNvPr id="27650" name="Imag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685800"/>
            <a:ext cx="6962126"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81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17. Thêm ảnh</a:t>
            </a:r>
          </a:p>
          <a:p>
            <a:pPr marL="82296" indent="0" algn="just">
              <a:buNone/>
            </a:pPr>
            <a:r>
              <a:rPr lang="en-US" sz="2800"/>
              <a:t>Bên khu vực 1 click vào “Thêm ảnh” </a:t>
            </a:r>
            <a:endParaRPr lang="en-US" sz="2800" smtClean="0"/>
          </a:p>
          <a:p>
            <a:pPr marL="82296" indent="0" algn="just">
              <a:buNone/>
            </a:pPr>
            <a:r>
              <a:rPr lang="en-US" sz="2800" smtClean="0"/>
              <a:t>ở </a:t>
            </a:r>
            <a:r>
              <a:rPr lang="en-US" sz="2800"/>
              <a:t>khu vực 1 hiển thị như hình sau:</a:t>
            </a:r>
          </a:p>
          <a:p>
            <a:pPr marL="82296" indent="0" algn="just">
              <a:buNone/>
            </a:pPr>
            <a:endParaRPr lang="en-US" sz="2800" b="1" i="1" u="sng" smtClean="0">
              <a:latin typeface="Times New Roman" pitchFamily="18" charset="0"/>
              <a:cs typeface="Times New Roman" pitchFamily="18" charset="0"/>
            </a:endParaRPr>
          </a:p>
        </p:txBody>
      </p:sp>
      <p:pic>
        <p:nvPicPr>
          <p:cNvPr id="28674" name="Image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589" y="656648"/>
            <a:ext cx="22637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Image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11036"/>
            <a:ext cx="581501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Image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881" y="5834061"/>
            <a:ext cx="1114425" cy="333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90600" y="4800600"/>
            <a:ext cx="8229600" cy="1938992"/>
          </a:xfrm>
          <a:prstGeom prst="rect">
            <a:avLst/>
          </a:prstGeom>
        </p:spPr>
        <p:txBody>
          <a:bodyPr wrap="square">
            <a:spAutoFit/>
          </a:bodyPr>
          <a:lstStyle/>
          <a:p>
            <a:r>
              <a:rPr lang="en-US" sz="2400"/>
              <a:t>Thêm ảnh : Để có thể thêm ảnh người quản trị có thể kéo thả trực tiếp ảnh từ máy tính vào khung hình ảnh hoặc ấn vào nút thêm ảnh </a:t>
            </a:r>
            <a:r>
              <a:rPr lang="en-US" sz="2400" smtClean="0"/>
              <a:t>                </a:t>
            </a:r>
            <a:r>
              <a:rPr lang="en-US" sz="2400"/>
              <a:t>Một cửa sổ sẽ được mở ra, người quản trị tìm tới vị trí để ảnh và lựa chọn hình ảnh để tải lên</a:t>
            </a:r>
          </a:p>
        </p:txBody>
      </p:sp>
    </p:spTree>
    <p:extLst>
      <p:ext uri="{BB962C8B-B14F-4D97-AF65-F5344CB8AC3E}">
        <p14:creationId xmlns:p14="http://schemas.microsoft.com/office/powerpoint/2010/main" val="3774027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8600"/>
            <a:ext cx="7010400" cy="414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066800" y="4572000"/>
            <a:ext cx="7315200" cy="1938992"/>
          </a:xfrm>
          <a:prstGeom prst="rect">
            <a:avLst/>
          </a:prstGeom>
        </p:spPr>
        <p:txBody>
          <a:bodyPr wrap="square">
            <a:spAutoFit/>
          </a:bodyPr>
          <a:lstStyle/>
          <a:p>
            <a:pPr algn="just"/>
            <a:r>
              <a:rPr lang="en-US" sz="2400"/>
              <a:t> (quản trị cũng có thể loại bỏ ảnh nếu muốn) và ấn bắt đầu </a:t>
            </a:r>
            <a:r>
              <a:rPr lang="en-US" sz="2400" smtClean="0"/>
              <a:t>             để </a:t>
            </a:r>
            <a:r>
              <a:rPr lang="en-US" sz="2400"/>
              <a:t>hoàn tất quá trình tải lên của ảnh. Sau khi tải lên hoàn tất, bạn ấn vào “tiếp tục</a:t>
            </a:r>
            <a:r>
              <a:rPr lang="en-US" sz="2400" smtClean="0"/>
              <a:t>”</a:t>
            </a:r>
          </a:p>
          <a:p>
            <a:pPr algn="just"/>
            <a:r>
              <a:rPr lang="en-US" sz="2400"/>
              <a:t>để chuyển sang bước tiếp theo. Bạn điền thông tin cho những bức ảnh vừa tải và ấn “lưu lại” </a:t>
            </a:r>
            <a:r>
              <a:rPr lang="en-US" sz="2400" smtClean="0"/>
              <a:t> </a:t>
            </a:r>
            <a:endParaRPr lang="en-US" sz="2400"/>
          </a:p>
        </p:txBody>
      </p:sp>
      <p:pic>
        <p:nvPicPr>
          <p:cNvPr id="29699" name="Image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010150"/>
            <a:ext cx="9874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Image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75" y="5356115"/>
            <a:ext cx="1009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Image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6163762"/>
            <a:ext cx="8397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854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164" y="304800"/>
            <a:ext cx="6086907" cy="328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212273" y="3585647"/>
            <a:ext cx="7924800" cy="830997"/>
          </a:xfrm>
          <a:prstGeom prst="rect">
            <a:avLst/>
          </a:prstGeom>
        </p:spPr>
        <p:txBody>
          <a:bodyPr wrap="square">
            <a:spAutoFit/>
          </a:bodyPr>
          <a:lstStyle/>
          <a:p>
            <a:pPr fontAlgn="base"/>
            <a:r>
              <a:rPr lang="en-US" sz="2400"/>
              <a:t>Cuối cùng, người quản trị lựa chọn album cho những hình ảnh vừa tải lên</a:t>
            </a:r>
          </a:p>
        </p:txBody>
      </p:sp>
      <p:pic>
        <p:nvPicPr>
          <p:cNvPr id="30723" name="Image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308" y="4416644"/>
            <a:ext cx="5837237"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84564" y="5791200"/>
            <a:ext cx="6816436" cy="369332"/>
          </a:xfrm>
          <a:prstGeom prst="rect">
            <a:avLst/>
          </a:prstGeom>
        </p:spPr>
        <p:txBody>
          <a:bodyPr wrap="square">
            <a:spAutoFit/>
          </a:bodyPr>
          <a:lstStyle/>
          <a:p>
            <a:r>
              <a:rPr lang="en-US"/>
              <a:t>Hoặc hủy bỏ toàn bộ ảnh vừa tải bằng cách đánh dấu vào ô </a:t>
            </a:r>
          </a:p>
        </p:txBody>
      </p:sp>
      <p:pic>
        <p:nvPicPr>
          <p:cNvPr id="30724" name="Image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5787470"/>
            <a:ext cx="147796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246909" y="6400800"/>
            <a:ext cx="851515" cy="369332"/>
          </a:xfrm>
          <a:prstGeom prst="rect">
            <a:avLst/>
          </a:prstGeom>
        </p:spPr>
        <p:txBody>
          <a:bodyPr wrap="none">
            <a:spAutoFit/>
          </a:bodyPr>
          <a:lstStyle/>
          <a:p>
            <a:r>
              <a:rPr lang="en-US"/>
              <a:t>Và ấn </a:t>
            </a:r>
          </a:p>
        </p:txBody>
      </p:sp>
      <p:pic>
        <p:nvPicPr>
          <p:cNvPr id="30728" name="Image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6344682"/>
            <a:ext cx="841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048000" y="6344682"/>
            <a:ext cx="2351926" cy="369332"/>
          </a:xfrm>
          <a:prstGeom prst="rect">
            <a:avLst/>
          </a:prstGeom>
        </p:spPr>
        <p:txBody>
          <a:bodyPr wrap="none">
            <a:spAutoFit/>
          </a:bodyPr>
          <a:lstStyle/>
          <a:p>
            <a:r>
              <a:rPr lang="en-US"/>
              <a:t>để kết thúc quá trình.</a:t>
            </a:r>
          </a:p>
        </p:txBody>
      </p:sp>
    </p:spTree>
    <p:extLst>
      <p:ext uri="{BB962C8B-B14F-4D97-AF65-F5344CB8AC3E}">
        <p14:creationId xmlns:p14="http://schemas.microsoft.com/office/powerpoint/2010/main" val="745562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18. Cấu hình</a:t>
            </a:r>
          </a:p>
          <a:p>
            <a:pPr marL="82296" indent="0" algn="just">
              <a:buNone/>
            </a:pPr>
            <a:r>
              <a:rPr lang="en-US" sz="2400"/>
              <a:t>Bên khu vực 1 click vào “Cấu hình module” </a:t>
            </a:r>
            <a:endParaRPr lang="en-US" sz="2400" b="1" i="1" u="sng" smtClean="0">
              <a:latin typeface="Times New Roman" pitchFamily="18" charset="0"/>
              <a:cs typeface="Times New Roman" pitchFamily="18" charset="0"/>
            </a:endParaRPr>
          </a:p>
        </p:txBody>
      </p:sp>
      <p:pic>
        <p:nvPicPr>
          <p:cNvPr id="31746" name="Image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533400"/>
            <a:ext cx="23288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143000" y="1066800"/>
            <a:ext cx="4889480" cy="461665"/>
          </a:xfrm>
          <a:prstGeom prst="rect">
            <a:avLst/>
          </a:prstGeom>
        </p:spPr>
        <p:txBody>
          <a:bodyPr wrap="none">
            <a:spAutoFit/>
          </a:bodyPr>
          <a:lstStyle/>
          <a:p>
            <a:r>
              <a:rPr lang="en-US" sz="2400"/>
              <a:t>ở khu vực 1 hiển thị như hình sau:</a:t>
            </a:r>
          </a:p>
        </p:txBody>
      </p:sp>
      <p:pic>
        <p:nvPicPr>
          <p:cNvPr id="31747" name="Image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81200"/>
            <a:ext cx="7117254"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529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2400"/>
            <a:ext cx="7543800" cy="1569660"/>
          </a:xfrm>
          <a:prstGeom prst="rect">
            <a:avLst/>
          </a:prstGeom>
        </p:spPr>
        <p:txBody>
          <a:bodyPr wrap="square">
            <a:spAutoFit/>
          </a:bodyPr>
          <a:lstStyle/>
          <a:p>
            <a:pPr fontAlgn="base"/>
            <a:r>
              <a:rPr lang="en-US" sz="2400"/>
              <a:t>+ Cấu hình module : Hiển thị thông tin về kích thước ảnh bìa cho album, kích thước ảnh hiển thị ngoài site,  số album và ảnh được hiển thị trên 1 hàng, số hàng mà album và ảnh có thể hiển thị…</a:t>
            </a:r>
          </a:p>
        </p:txBody>
      </p:sp>
      <p:pic>
        <p:nvPicPr>
          <p:cNvPr id="32770" name="Image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144" y="1981200"/>
            <a:ext cx="58372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400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457200"/>
            <a:ext cx="7848600" cy="830997"/>
          </a:xfrm>
          <a:prstGeom prst="rect">
            <a:avLst/>
          </a:prstGeom>
        </p:spPr>
        <p:txBody>
          <a:bodyPr wrap="square">
            <a:spAutoFit/>
          </a:bodyPr>
          <a:lstStyle/>
          <a:p>
            <a:pPr fontAlgn="base"/>
            <a:r>
              <a:rPr lang="en-US" sz="2400"/>
              <a:t>Cách thể hiện trên trang chủ :   có 2 cách thể hiện là hiện thị theo album hoặc hiển thị ảnh trong album</a:t>
            </a:r>
          </a:p>
        </p:txBody>
      </p:sp>
      <p:pic>
        <p:nvPicPr>
          <p:cNvPr id="33794" name="Image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863" y="1981200"/>
            <a:ext cx="7374473" cy="124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80655" y="3870159"/>
            <a:ext cx="8299067" cy="369332"/>
          </a:xfrm>
          <a:prstGeom prst="rect">
            <a:avLst/>
          </a:prstGeom>
        </p:spPr>
        <p:txBody>
          <a:bodyPr wrap="none">
            <a:spAutoFit/>
          </a:bodyPr>
          <a:lstStyle/>
          <a:p>
            <a:r>
              <a:rPr lang="en-US"/>
              <a:t>Cuối cùng bạn ấn “lưu lại</a:t>
            </a:r>
            <a:r>
              <a:rPr lang="en-US" smtClean="0"/>
              <a:t>”                  để </a:t>
            </a:r>
            <a:r>
              <a:rPr lang="en-US"/>
              <a:t>xác nhận cấu hình mới cho album ảnh.</a:t>
            </a:r>
            <a:r>
              <a:rPr lang="en-US" smtClean="0"/>
              <a:t> </a:t>
            </a:r>
            <a:endParaRPr lang="en-US"/>
          </a:p>
        </p:txBody>
      </p:sp>
      <p:pic>
        <p:nvPicPr>
          <p:cNvPr id="33795" name="Image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3842100"/>
            <a:ext cx="8397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57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19. Module Menu</a:t>
            </a:r>
          </a:p>
          <a:p>
            <a:pPr marL="82296" indent="0" algn="just">
              <a:buNone/>
            </a:pPr>
            <a:r>
              <a:rPr lang="en-US" sz="2400"/>
              <a:t>Bên khu vực 1 click vào Menu Site ở khu vực 2 hiển thị như hình sau:</a:t>
            </a:r>
          </a:p>
          <a:p>
            <a:pPr marL="82296" indent="0" algn="just">
              <a:buNone/>
            </a:pPr>
            <a:endParaRPr lang="en-US" sz="2800" b="1" i="1" u="sng" smtClean="0">
              <a:latin typeface="Times New Roman" pitchFamily="18" charset="0"/>
              <a:cs typeface="Times New Roman" pitchFamily="18" charset="0"/>
            </a:endParaRPr>
          </a:p>
        </p:txBody>
      </p:sp>
      <p:pic>
        <p:nvPicPr>
          <p:cNvPr id="34818" name="Imag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943" y="1447800"/>
            <a:ext cx="664325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55170" y="5029200"/>
            <a:ext cx="7162800" cy="1200329"/>
          </a:xfrm>
          <a:prstGeom prst="rect">
            <a:avLst/>
          </a:prstGeom>
        </p:spPr>
        <p:txBody>
          <a:bodyPr wrap="square">
            <a:spAutoFit/>
          </a:bodyPr>
          <a:lstStyle/>
          <a:p>
            <a:r>
              <a:rPr lang="en-US" sz="2400"/>
              <a:t>Khu vực 2 sẽ hiển thị toàn bộ khối menu hiện đang có trên site, bạn có thể sửa, xóa khối menu nếu muốn.</a:t>
            </a:r>
          </a:p>
        </p:txBody>
      </p:sp>
    </p:spTree>
    <p:extLst>
      <p:ext uri="{BB962C8B-B14F-4D97-AF65-F5344CB8AC3E}">
        <p14:creationId xmlns:p14="http://schemas.microsoft.com/office/powerpoint/2010/main" val="413301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ctr">
              <a:lnSpc>
                <a:spcPct val="150000"/>
              </a:lnSpc>
              <a:buNone/>
            </a:pPr>
            <a:r>
              <a:rPr lang="en-US" b="1">
                <a:latin typeface="Times New Roman" pitchFamily="18" charset="0"/>
                <a:cs typeface="Times New Roman" pitchFamily="18" charset="0"/>
              </a:rPr>
              <a:t>3.1.1. Cài đặt </a:t>
            </a:r>
            <a:r>
              <a:rPr lang="en-US" b="1" smtClean="0">
                <a:latin typeface="Times New Roman" pitchFamily="18" charset="0"/>
                <a:cs typeface="Times New Roman" pitchFamily="18" charset="0"/>
              </a:rPr>
              <a:t>NukeViet</a:t>
            </a:r>
          </a:p>
          <a:p>
            <a:pPr marL="82296" indent="0" algn="just" fontAlgn="base">
              <a:lnSpc>
                <a:spcPct val="150000"/>
              </a:lnSpc>
              <a:buNone/>
            </a:pPr>
            <a:endParaRPr lang="en-US" sz="2800" smtClean="0"/>
          </a:p>
          <a:p>
            <a:pPr marL="82296" indent="0" algn="just" fontAlgn="base">
              <a:lnSpc>
                <a:spcPct val="150000"/>
              </a:lnSpc>
              <a:buNone/>
            </a:pPr>
            <a:r>
              <a:rPr lang="en-US" sz="2800" smtClean="0"/>
              <a:t>Từng </a:t>
            </a:r>
            <a:r>
              <a:rPr lang="en-US" sz="2800"/>
              <a:t>bước cấu hình và cài đặt Nukeviet để test thử trên localhost (dùng </a:t>
            </a:r>
            <a:r>
              <a:rPr lang="en-US" sz="2800" b="1"/>
              <a:t>wampserver</a:t>
            </a:r>
            <a:r>
              <a:rPr lang="en-US" sz="2800" i="1"/>
              <a:t> </a:t>
            </a:r>
            <a:r>
              <a:rPr lang="en-US" sz="2800"/>
              <a:t>để tạo lập localhost, tên thư mục chưa source là </a:t>
            </a:r>
            <a:r>
              <a:rPr lang="en-US" sz="2800" b="1"/>
              <a:t>nukeviet</a:t>
            </a:r>
            <a:r>
              <a:rPr lang="en-US" sz="2800"/>
              <a:t>, tên database là </a:t>
            </a:r>
            <a:r>
              <a:rPr lang="en-US" sz="2800" b="1" i="1"/>
              <a:t>nukeviet</a:t>
            </a:r>
            <a:r>
              <a:rPr lang="en-US" sz="2800"/>
              <a:t>)</a:t>
            </a:r>
            <a:endParaRPr lang="en-US" sz="2800" b="1"/>
          </a:p>
          <a:p>
            <a:pPr marL="82296" lvl="0" indent="0" algn="just" fontAlgn="base">
              <a:lnSpc>
                <a:spcPct val="150000"/>
              </a:lnSpc>
              <a:buNone/>
            </a:pPr>
            <a:endParaRPr lang="en-US" sz="2800" smtClean="0">
              <a:latin typeface="Times New Roman" pitchFamily="18" charset="0"/>
              <a:cs typeface="Times New Roman" pitchFamily="18" charset="0"/>
            </a:endParaRPr>
          </a:p>
        </p:txBody>
      </p:sp>
    </p:spTree>
    <p:extLst>
      <p:ext uri="{BB962C8B-B14F-4D97-AF65-F5344CB8AC3E}">
        <p14:creationId xmlns:p14="http://schemas.microsoft.com/office/powerpoint/2010/main" val="4166484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228600"/>
            <a:ext cx="6106159" cy="830997"/>
          </a:xfrm>
          <a:prstGeom prst="rect">
            <a:avLst/>
          </a:prstGeom>
        </p:spPr>
        <p:txBody>
          <a:bodyPr wrap="none">
            <a:spAutoFit/>
          </a:bodyPr>
          <a:lstStyle/>
          <a:p>
            <a:r>
              <a:rPr lang="en-US" sz="2400"/>
              <a:t>Bên khu vực 1 click vào “Thêm khối menu” </a:t>
            </a:r>
            <a:endParaRPr lang="en-US" sz="2400" smtClean="0"/>
          </a:p>
          <a:p>
            <a:r>
              <a:rPr lang="en-US" sz="2400"/>
              <a:t>ở khu vực 2 hiển thị như hình sau:</a:t>
            </a:r>
          </a:p>
        </p:txBody>
      </p:sp>
      <p:pic>
        <p:nvPicPr>
          <p:cNvPr id="35842" name="Image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178" y="337840"/>
            <a:ext cx="22971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Image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6485298" cy="433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43000" y="5867400"/>
            <a:ext cx="7171098" cy="923330"/>
          </a:xfrm>
          <a:prstGeom prst="rect">
            <a:avLst/>
          </a:prstGeom>
        </p:spPr>
        <p:txBody>
          <a:bodyPr wrap="square">
            <a:spAutoFit/>
          </a:bodyPr>
          <a:lstStyle/>
          <a:p>
            <a:r>
              <a:rPr lang="en-US"/>
              <a:t>Sau khi đã đặt tên cho khối menu cùng với thành phần của khối menu đó, bạn ấn vào “lưu” </a:t>
            </a:r>
            <a:r>
              <a:rPr lang="en-US" smtClean="0"/>
              <a:t>                    để </a:t>
            </a:r>
            <a:r>
              <a:rPr lang="en-US"/>
              <a:t>hoàn tất việc thêm khối menu.</a:t>
            </a:r>
          </a:p>
        </p:txBody>
      </p:sp>
      <p:pic>
        <p:nvPicPr>
          <p:cNvPr id="35844" name="Image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933" y="6190565"/>
            <a:ext cx="12652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183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7526" y="69272"/>
            <a:ext cx="8146473" cy="1200329"/>
          </a:xfrm>
          <a:prstGeom prst="rect">
            <a:avLst/>
          </a:prstGeom>
        </p:spPr>
        <p:txBody>
          <a:bodyPr wrap="square">
            <a:spAutoFit/>
          </a:bodyPr>
          <a:lstStyle/>
          <a:p>
            <a:pPr fontAlgn="base"/>
            <a:r>
              <a:rPr lang="en-US" sz="2400"/>
              <a:t>Tùy chỉnh thành phần (mục) cho khối menu :   Để tùy chỉnh từng thành phần cho khối menu, quản trị phải ấn trực tiếp vào tên của khối</a:t>
            </a:r>
          </a:p>
        </p:txBody>
      </p:sp>
      <p:pic>
        <p:nvPicPr>
          <p:cNvPr id="36866" name="Image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462" y="1447800"/>
            <a:ext cx="7086600" cy="26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97525" y="4800600"/>
            <a:ext cx="8146473" cy="1200329"/>
          </a:xfrm>
          <a:prstGeom prst="rect">
            <a:avLst/>
          </a:prstGeom>
        </p:spPr>
        <p:txBody>
          <a:bodyPr wrap="square">
            <a:spAutoFit/>
          </a:bodyPr>
          <a:lstStyle/>
          <a:p>
            <a:pPr algn="just" fontAlgn="base"/>
            <a:r>
              <a:rPr lang="en-US" sz="2400"/>
              <a:t>Khu vực 2 sẽ hiển thị toàn bộ “thành phần (mục)” hiện đang của khối menu đó, bạn có thể : chỉnh vị trí (thứ tự) hiển thị, sửa, xóa “thành phần (mục)” nếu muốn .</a:t>
            </a:r>
          </a:p>
        </p:txBody>
      </p:sp>
    </p:spTree>
    <p:extLst>
      <p:ext uri="{BB962C8B-B14F-4D97-AF65-F5344CB8AC3E}">
        <p14:creationId xmlns:p14="http://schemas.microsoft.com/office/powerpoint/2010/main" val="460698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Image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9" y="228600"/>
            <a:ext cx="58372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470817" y="3124200"/>
            <a:ext cx="7315200" cy="830997"/>
          </a:xfrm>
          <a:prstGeom prst="rect">
            <a:avLst/>
          </a:prstGeom>
        </p:spPr>
        <p:txBody>
          <a:bodyPr wrap="square">
            <a:spAutoFit/>
          </a:bodyPr>
          <a:lstStyle/>
          <a:p>
            <a:pPr fontAlgn="base"/>
            <a:r>
              <a:rPr lang="en-US" sz="2400"/>
              <a:t>Ngoài ra bạn có thể thêm thành phần cho khối menu bằng cách kéo xuống phía dưới :</a:t>
            </a:r>
          </a:p>
        </p:txBody>
      </p:sp>
      <p:pic>
        <p:nvPicPr>
          <p:cNvPr id="37891" name="Image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114800"/>
            <a:ext cx="5021262" cy="256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434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7848600" cy="2677656"/>
          </a:xfrm>
          <a:prstGeom prst="rect">
            <a:avLst/>
          </a:prstGeom>
        </p:spPr>
        <p:txBody>
          <a:bodyPr wrap="square">
            <a:spAutoFit/>
          </a:bodyPr>
          <a:lstStyle/>
          <a:p>
            <a:r>
              <a:rPr lang="en-US" sz="2400"/>
              <a:t>Sau khi đã điền đầy đủ thông tin (màu đỏ là bắt buộc, màu đen là tùy chỉnh có thể hoặc giữ nguyên) bạn ấn vào “</a:t>
            </a:r>
            <a:r>
              <a:rPr lang="en-US" sz="2400" smtClean="0"/>
              <a:t>lưu”                 để </a:t>
            </a:r>
            <a:r>
              <a:rPr lang="en-US" sz="2400"/>
              <a:t>hoàn tất việc thêm 1 thành phần mới cho menu.</a:t>
            </a:r>
          </a:p>
          <a:p>
            <a:r>
              <a:rPr lang="en-US" sz="2400"/>
              <a:t>Trong trường hợp quản trị muốn thêm mục con ( menu con )  của mục</a:t>
            </a:r>
          </a:p>
          <a:p>
            <a:endParaRPr lang="en-US" sz="2400"/>
          </a:p>
        </p:txBody>
      </p:sp>
      <p:pic>
        <p:nvPicPr>
          <p:cNvPr id="38914" name="Image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291" y="1064641"/>
            <a:ext cx="12652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Image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827" y="2853291"/>
            <a:ext cx="5900737"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66800" y="5257800"/>
            <a:ext cx="7848600" cy="1569660"/>
          </a:xfrm>
          <a:prstGeom prst="rect">
            <a:avLst/>
          </a:prstGeom>
        </p:spPr>
        <p:txBody>
          <a:bodyPr wrap="square">
            <a:spAutoFit/>
          </a:bodyPr>
          <a:lstStyle/>
          <a:p>
            <a:pPr fontAlgn="base"/>
            <a:r>
              <a:rPr lang="en-US" sz="2400"/>
              <a:t>Thông thường khi lựa chọn thành phần của khối menu thì các menu con sẽ được hiển thị theo mục được chọn. Trường hợp này quản trị sẽ áp dụng như hướng dẫn phía trên “Tùy chỉnh thành phần (mục) cho khối menu”.</a:t>
            </a:r>
          </a:p>
        </p:txBody>
      </p:sp>
    </p:spTree>
    <p:extLst>
      <p:ext uri="{BB962C8B-B14F-4D97-AF65-F5344CB8AC3E}">
        <p14:creationId xmlns:p14="http://schemas.microsoft.com/office/powerpoint/2010/main" val="2169003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20. Thăm dò ý kiến</a:t>
            </a:r>
          </a:p>
          <a:p>
            <a:pPr marL="82296" indent="0" algn="just">
              <a:buNone/>
            </a:pPr>
            <a:endParaRPr lang="en-US" sz="2800" b="1" i="1" u="sng" smtClean="0">
              <a:latin typeface="Times New Roman" pitchFamily="18" charset="0"/>
              <a:cs typeface="Times New Roman" pitchFamily="18" charset="0"/>
            </a:endParaRPr>
          </a:p>
        </p:txBody>
      </p:sp>
      <p:sp>
        <p:nvSpPr>
          <p:cNvPr id="4" name="Rectangle 3"/>
          <p:cNvSpPr/>
          <p:nvPr/>
        </p:nvSpPr>
        <p:spPr>
          <a:xfrm>
            <a:off x="990600" y="533400"/>
            <a:ext cx="8153400" cy="830997"/>
          </a:xfrm>
          <a:prstGeom prst="rect">
            <a:avLst/>
          </a:prstGeom>
        </p:spPr>
        <p:txBody>
          <a:bodyPr wrap="square">
            <a:spAutoFit/>
          </a:bodyPr>
          <a:lstStyle/>
          <a:p>
            <a:pPr fontAlgn="base"/>
            <a:r>
              <a:rPr lang="en-US" sz="2400"/>
              <a:t>Bên khu vực 1 click vào “Thăm dò ý kiến” ở khu vực 2 hiển thị như hình sau:</a:t>
            </a:r>
          </a:p>
        </p:txBody>
      </p:sp>
      <p:pic>
        <p:nvPicPr>
          <p:cNvPr id="1026" name="Image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370" y="1828800"/>
            <a:ext cx="7467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15285" y="3958255"/>
            <a:ext cx="7630394" cy="830997"/>
          </a:xfrm>
          <a:prstGeom prst="rect">
            <a:avLst/>
          </a:prstGeom>
        </p:spPr>
        <p:txBody>
          <a:bodyPr wrap="square">
            <a:spAutoFit/>
          </a:bodyPr>
          <a:lstStyle/>
          <a:p>
            <a:r>
              <a:rPr lang="en-US" sz="2400"/>
              <a:t>Khu vực 2 sẽ hiển thị toàn bộ các tiêu đề thăm dò hiện đang có trên site, bạn có thể sửa, xóa nếu muốn.</a:t>
            </a:r>
          </a:p>
        </p:txBody>
      </p:sp>
    </p:spTree>
    <p:extLst>
      <p:ext uri="{BB962C8B-B14F-4D97-AF65-F5344CB8AC3E}">
        <p14:creationId xmlns:p14="http://schemas.microsoft.com/office/powerpoint/2010/main" val="3853503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76200"/>
            <a:ext cx="5711820" cy="461665"/>
          </a:xfrm>
          <a:prstGeom prst="rect">
            <a:avLst/>
          </a:prstGeom>
        </p:spPr>
        <p:txBody>
          <a:bodyPr wrap="none">
            <a:spAutoFit/>
          </a:bodyPr>
          <a:lstStyle/>
          <a:p>
            <a:r>
              <a:rPr lang="en-US" sz="2400"/>
              <a:t>Bên khu vực 1 click vào “Thêm thăm dò”</a:t>
            </a:r>
          </a:p>
        </p:txBody>
      </p:sp>
      <p:pic>
        <p:nvPicPr>
          <p:cNvPr id="2050" name="Image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2927"/>
            <a:ext cx="23272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66800" y="762000"/>
            <a:ext cx="4889480" cy="461665"/>
          </a:xfrm>
          <a:prstGeom prst="rect">
            <a:avLst/>
          </a:prstGeom>
        </p:spPr>
        <p:txBody>
          <a:bodyPr wrap="none">
            <a:spAutoFit/>
          </a:bodyPr>
          <a:lstStyle/>
          <a:p>
            <a:pPr fontAlgn="base"/>
            <a:r>
              <a:rPr lang="en-US" sz="2400"/>
              <a:t>ở khu vực 2 hiển thị như hình sau:</a:t>
            </a:r>
          </a:p>
        </p:txBody>
      </p:sp>
      <p:pic>
        <p:nvPicPr>
          <p:cNvPr id="2051" name="Image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99" y="1828800"/>
            <a:ext cx="727612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370988" y="5036403"/>
            <a:ext cx="7087212" cy="830997"/>
          </a:xfrm>
          <a:prstGeom prst="rect">
            <a:avLst/>
          </a:prstGeom>
        </p:spPr>
        <p:txBody>
          <a:bodyPr wrap="square">
            <a:spAutoFit/>
          </a:bodyPr>
          <a:lstStyle/>
          <a:p>
            <a:pPr fontAlgn="base"/>
            <a:r>
              <a:rPr lang="en-US" sz="2400"/>
              <a:t> Sau khi đã hoàn tất việc điền thông tin, bạn ấn vào lưu thay đổi để hoàn tất việc thêm thăm dò.</a:t>
            </a:r>
          </a:p>
        </p:txBody>
      </p:sp>
    </p:spTree>
    <p:extLst>
      <p:ext uri="{BB962C8B-B14F-4D97-AF65-F5344CB8AC3E}">
        <p14:creationId xmlns:p14="http://schemas.microsoft.com/office/powerpoint/2010/main" val="2251469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21. Module liên hệ (contact)</a:t>
            </a:r>
          </a:p>
          <a:p>
            <a:pPr marL="82296" indent="0" algn="just">
              <a:buNone/>
            </a:pPr>
            <a:r>
              <a:rPr lang="en-US" sz="2800"/>
              <a:t>Bên khu vực 1 click vào “Liên hệ” ở khu vực 2 hiển thị như hình sau:</a:t>
            </a:r>
          </a:p>
          <a:p>
            <a:pPr marL="82296" indent="0" algn="just">
              <a:buNone/>
            </a:pPr>
            <a:r>
              <a:rPr lang="en-US" sz="2800"/>
              <a:t>Bên khu vực 1 click vào “Các bộ phận” </a:t>
            </a:r>
            <a:endParaRPr lang="en-US" sz="2800" b="1" i="1" u="sng" smtClean="0">
              <a:latin typeface="Times New Roman" pitchFamily="18" charset="0"/>
              <a:cs typeface="Times New Roman" pitchFamily="18" charset="0"/>
            </a:endParaRPr>
          </a:p>
        </p:txBody>
      </p:sp>
      <p:sp>
        <p:nvSpPr>
          <p:cNvPr id="5" name="Rectangle 4"/>
          <p:cNvSpPr/>
          <p:nvPr/>
        </p:nvSpPr>
        <p:spPr>
          <a:xfrm>
            <a:off x="1073150" y="3048000"/>
            <a:ext cx="7630394" cy="1200329"/>
          </a:xfrm>
          <a:prstGeom prst="rect">
            <a:avLst/>
          </a:prstGeom>
        </p:spPr>
        <p:txBody>
          <a:bodyPr wrap="square">
            <a:spAutoFit/>
          </a:bodyPr>
          <a:lstStyle/>
          <a:p>
            <a:pPr fontAlgn="base"/>
            <a:r>
              <a:rPr lang="en-US" sz="2400"/>
              <a:t>Khu vực 2 sẽ hiển thị toàn bộ các liên hệ hiện đang có , bạn có thể xóa nếu muốn.</a:t>
            </a:r>
          </a:p>
          <a:p>
            <a:r>
              <a:rPr lang="en-US" sz="2400"/>
              <a:t>Các bộ phận</a:t>
            </a:r>
          </a:p>
        </p:txBody>
      </p:sp>
      <p:pic>
        <p:nvPicPr>
          <p:cNvPr id="3074" name="Image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524000"/>
            <a:ext cx="80708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38514" y="4343400"/>
            <a:ext cx="5559535" cy="461665"/>
          </a:xfrm>
          <a:prstGeom prst="rect">
            <a:avLst/>
          </a:prstGeom>
        </p:spPr>
        <p:txBody>
          <a:bodyPr wrap="none">
            <a:spAutoFit/>
          </a:bodyPr>
          <a:lstStyle/>
          <a:p>
            <a:r>
              <a:rPr lang="en-US" sz="2400"/>
              <a:t>Bên khu vực 1 click vào “Các bộ phận” </a:t>
            </a:r>
          </a:p>
        </p:txBody>
      </p:sp>
      <p:pic>
        <p:nvPicPr>
          <p:cNvPr id="3075" name="Image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164" y="4429125"/>
            <a:ext cx="22955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073150" y="4724400"/>
            <a:ext cx="4889480" cy="461665"/>
          </a:xfrm>
          <a:prstGeom prst="rect">
            <a:avLst/>
          </a:prstGeom>
        </p:spPr>
        <p:txBody>
          <a:bodyPr wrap="none">
            <a:spAutoFit/>
          </a:bodyPr>
          <a:lstStyle/>
          <a:p>
            <a:r>
              <a:rPr lang="en-US" sz="2400"/>
              <a:t>ở khu vực 2 hiển thị như hình sau:</a:t>
            </a:r>
          </a:p>
        </p:txBody>
      </p:sp>
      <p:pic>
        <p:nvPicPr>
          <p:cNvPr id="3076" name="Image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220701"/>
            <a:ext cx="6629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574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52400"/>
            <a:ext cx="5798382" cy="461665"/>
          </a:xfrm>
          <a:prstGeom prst="rect">
            <a:avLst/>
          </a:prstGeom>
        </p:spPr>
        <p:txBody>
          <a:bodyPr wrap="none">
            <a:spAutoFit/>
          </a:bodyPr>
          <a:lstStyle/>
          <a:p>
            <a:r>
              <a:rPr lang="en-US" sz="2400"/>
              <a:t>Bên khu vực 2 click vào “Thêm bộ phận” </a:t>
            </a:r>
          </a:p>
        </p:txBody>
      </p:sp>
      <p:pic>
        <p:nvPicPr>
          <p:cNvPr id="4098" name="Image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127" y="167978"/>
            <a:ext cx="13922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90600" y="685800"/>
            <a:ext cx="4889480" cy="461665"/>
          </a:xfrm>
          <a:prstGeom prst="rect">
            <a:avLst/>
          </a:prstGeom>
        </p:spPr>
        <p:txBody>
          <a:bodyPr wrap="none">
            <a:spAutoFit/>
          </a:bodyPr>
          <a:lstStyle/>
          <a:p>
            <a:pPr fontAlgn="base"/>
            <a:r>
              <a:rPr lang="en-US" sz="2400"/>
              <a:t>ở khu vực 2 hiển thị như hình sau:</a:t>
            </a:r>
          </a:p>
        </p:txBody>
      </p:sp>
      <p:pic>
        <p:nvPicPr>
          <p:cNvPr id="4099" name="Image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461" y="1447800"/>
            <a:ext cx="6932430" cy="331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Image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057" y="5410200"/>
            <a:ext cx="583723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500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22. Module cơ cấu tổ chức</a:t>
            </a:r>
          </a:p>
          <a:p>
            <a:pPr marL="82296" indent="0" algn="just">
              <a:buNone/>
            </a:pPr>
            <a:endParaRPr lang="en-US" sz="2800" b="1" i="1" u="sng" smtClean="0">
              <a:latin typeface="Times New Roman" pitchFamily="18" charset="0"/>
              <a:cs typeface="Times New Roman" pitchFamily="18" charset="0"/>
            </a:endParaRPr>
          </a:p>
        </p:txBody>
      </p:sp>
      <p:sp>
        <p:nvSpPr>
          <p:cNvPr id="4" name="Rectangle 3"/>
          <p:cNvSpPr/>
          <p:nvPr/>
        </p:nvSpPr>
        <p:spPr>
          <a:xfrm>
            <a:off x="1155690" y="616803"/>
            <a:ext cx="7912110" cy="830997"/>
          </a:xfrm>
          <a:prstGeom prst="rect">
            <a:avLst/>
          </a:prstGeom>
        </p:spPr>
        <p:txBody>
          <a:bodyPr wrap="square">
            <a:spAutoFit/>
          </a:bodyPr>
          <a:lstStyle/>
          <a:p>
            <a:pPr fontAlgn="base"/>
            <a:r>
              <a:rPr lang="en-US" sz="2400"/>
              <a:t>Bên khu vực 1 click vào “Cơ cấu tổ chức” ở khu vực 2 hiển thị như hình sau:</a:t>
            </a:r>
          </a:p>
        </p:txBody>
      </p:sp>
      <p:pic>
        <p:nvPicPr>
          <p:cNvPr id="5122" name="Image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48534"/>
            <a:ext cx="7315200" cy="23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121054" y="4191000"/>
            <a:ext cx="7108546" cy="830997"/>
          </a:xfrm>
          <a:prstGeom prst="rect">
            <a:avLst/>
          </a:prstGeom>
        </p:spPr>
        <p:txBody>
          <a:bodyPr wrap="square">
            <a:spAutoFit/>
          </a:bodyPr>
          <a:lstStyle/>
          <a:p>
            <a:pPr fontAlgn="base"/>
            <a:r>
              <a:rPr lang="en-US" sz="2400"/>
              <a:t>Nhấn vào nút Thêm tổ chức, cơ sở như hình trên khi đó bên khu vực 2  sẽ hiện ra:</a:t>
            </a:r>
          </a:p>
        </p:txBody>
      </p:sp>
    </p:spTree>
    <p:extLst>
      <p:ext uri="{BB962C8B-B14F-4D97-AF65-F5344CB8AC3E}">
        <p14:creationId xmlns:p14="http://schemas.microsoft.com/office/powerpoint/2010/main" val="3678749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086599"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219200" y="5268293"/>
            <a:ext cx="7620000" cy="1569660"/>
          </a:xfrm>
          <a:prstGeom prst="rect">
            <a:avLst/>
          </a:prstGeom>
        </p:spPr>
        <p:txBody>
          <a:bodyPr wrap="square">
            <a:spAutoFit/>
          </a:bodyPr>
          <a:lstStyle/>
          <a:p>
            <a:pPr fontAlgn="base"/>
            <a:r>
              <a:rPr lang="en-US" sz="2400"/>
              <a:t>Sau khi đã điền đầy đủ thông tin (màu đỏ là bắt buộc, màu đen là tùy chỉnh có thể hoặc giữ nguyên) bạn ấn vào “Ghi lại nội dung”   để hoàn tất việc thêm 1 tổ chức mới.</a:t>
            </a:r>
          </a:p>
        </p:txBody>
      </p:sp>
    </p:spTree>
    <p:extLst>
      <p:ext uri="{BB962C8B-B14F-4D97-AF65-F5344CB8AC3E}">
        <p14:creationId xmlns:p14="http://schemas.microsoft.com/office/powerpoint/2010/main" val="336554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229600" cy="6858000"/>
          </a:xfrm>
        </p:spPr>
        <p:txBody>
          <a:bodyPr>
            <a:normAutofit fontScale="92500"/>
          </a:bodyPr>
          <a:lstStyle/>
          <a:p>
            <a:pPr marL="82296" indent="0" algn="just" fontAlgn="base">
              <a:lnSpc>
                <a:spcPct val="150000"/>
              </a:lnSpc>
              <a:buNone/>
            </a:pPr>
            <a:r>
              <a:rPr lang="en-US" sz="2800" b="1" i="1" u="sng">
                <a:latin typeface="Times New Roman" pitchFamily="18" charset="0"/>
                <a:cs typeface="Times New Roman" pitchFamily="18" charset="0"/>
              </a:rPr>
              <a:t>Các bước cài đặt </a:t>
            </a:r>
            <a:r>
              <a:rPr lang="en-US" sz="2800" b="1" i="1" u="sng" smtClean="0">
                <a:latin typeface="Times New Roman" pitchFamily="18" charset="0"/>
                <a:cs typeface="Times New Roman" pitchFamily="18" charset="0"/>
              </a:rPr>
              <a:t>NukeViet:</a:t>
            </a:r>
            <a:endParaRPr lang="en-US" sz="2800" b="1">
              <a:latin typeface="Times New Roman" pitchFamily="18" charset="0"/>
              <a:cs typeface="Times New Roman" pitchFamily="18" charset="0"/>
            </a:endParaRPr>
          </a:p>
          <a:p>
            <a:pPr marL="82296" indent="0" algn="just" fontAlgn="base">
              <a:buNone/>
            </a:pPr>
            <a:r>
              <a:rPr lang="en-US" sz="2800" b="1" smtClean="0">
                <a:latin typeface="Times New Roman" pitchFamily="18" charset="0"/>
                <a:cs typeface="Times New Roman" pitchFamily="18" charset="0"/>
              </a:rPr>
              <a:t>Bước 1: </a:t>
            </a:r>
            <a:r>
              <a:rPr lang="en-US" sz="2800">
                <a:latin typeface="Times New Roman" pitchFamily="18" charset="0"/>
                <a:cs typeface="Times New Roman" pitchFamily="18" charset="0"/>
              </a:rPr>
              <a:t> Lên trang chủ nukeviet (https://nukeviet.vn/), bấm tải về Nukeviet, chú ý phần yêu cầu bắt buộc đối với máy chủ như : phiên bản PHP, MYSQL, hệ điều hành.. </a:t>
            </a:r>
          </a:p>
          <a:p>
            <a:pPr marL="82296" indent="0" algn="just" fontAlgn="base">
              <a:buNone/>
            </a:pPr>
            <a:r>
              <a:rPr lang="en-US" sz="2800" b="1">
                <a:latin typeface="Times New Roman" pitchFamily="18" charset="0"/>
                <a:cs typeface="Times New Roman" pitchFamily="18" charset="0"/>
              </a:rPr>
              <a:t>Bước </a:t>
            </a:r>
            <a:r>
              <a:rPr lang="en-US" sz="2800" b="1" smtClean="0">
                <a:latin typeface="Times New Roman" pitchFamily="18" charset="0"/>
                <a:cs typeface="Times New Roman" pitchFamily="18" charset="0"/>
              </a:rPr>
              <a:t>2:</a:t>
            </a:r>
            <a:r>
              <a:rPr lang="en-US" sz="2800">
                <a:latin typeface="Times New Roman" pitchFamily="18" charset="0"/>
                <a:cs typeface="Times New Roman" pitchFamily="18" charset="0"/>
              </a:rPr>
              <a:t> Tiếp theo vào trong mục www </a:t>
            </a:r>
            <a:r>
              <a:rPr lang="en-US" sz="2800" smtClean="0">
                <a:latin typeface="Times New Roman" pitchFamily="18" charset="0"/>
                <a:cs typeface="Times New Roman" pitchFamily="18" charset="0"/>
              </a:rPr>
              <a:t>của  </a:t>
            </a:r>
            <a:r>
              <a:rPr lang="en-US" sz="2800">
                <a:latin typeface="Times New Roman" pitchFamily="18" charset="0"/>
                <a:cs typeface="Times New Roman" pitchFamily="18" charset="0"/>
              </a:rPr>
              <a:t>wampserver </a:t>
            </a:r>
            <a:r>
              <a:rPr lang="en-US" sz="2800" smtClean="0">
                <a:latin typeface="Times New Roman" pitchFamily="18" charset="0"/>
                <a:cs typeface="Times New Roman" pitchFamily="18" charset="0"/>
              </a:rPr>
              <a:t>tạo thư mục nukeviet (hoặc tên tùy thích). Giải </a:t>
            </a:r>
            <a:r>
              <a:rPr lang="en-US" sz="2800">
                <a:latin typeface="Times New Roman" pitchFamily="18" charset="0"/>
                <a:cs typeface="Times New Roman" pitchFamily="18" charset="0"/>
              </a:rPr>
              <a:t>nén và copy bộ source nukeviet vừa tải về bỏ vào thư mục </a:t>
            </a:r>
            <a:r>
              <a:rPr lang="en-US" sz="2800" smtClean="0">
                <a:latin typeface="Times New Roman" pitchFamily="18" charset="0"/>
                <a:cs typeface="Times New Roman" pitchFamily="18" charset="0"/>
              </a:rPr>
              <a:t>nukeviet.</a:t>
            </a:r>
            <a:endParaRPr lang="en-US" sz="2800">
              <a:latin typeface="Times New Roman" pitchFamily="18" charset="0"/>
              <a:cs typeface="Times New Roman" pitchFamily="18" charset="0"/>
            </a:endParaRPr>
          </a:p>
          <a:p>
            <a:pPr marL="82296" indent="0" algn="just" fontAlgn="base">
              <a:lnSpc>
                <a:spcPct val="150000"/>
              </a:lnSpc>
              <a:buNone/>
            </a:pPr>
            <a:r>
              <a:rPr lang="en-US" sz="2800" b="1">
                <a:latin typeface="Times New Roman" pitchFamily="18" charset="0"/>
                <a:cs typeface="Times New Roman" pitchFamily="18" charset="0"/>
              </a:rPr>
              <a:t>Bước </a:t>
            </a:r>
            <a:r>
              <a:rPr lang="en-US" sz="2800" b="1" smtClean="0">
                <a:latin typeface="Times New Roman" pitchFamily="18" charset="0"/>
                <a:cs typeface="Times New Roman" pitchFamily="18" charset="0"/>
              </a:rPr>
              <a:t>3: </a:t>
            </a:r>
            <a:r>
              <a:rPr lang="en-US" sz="2800" smtClean="0">
                <a:latin typeface="Times New Roman" pitchFamily="18" charset="0"/>
                <a:cs typeface="Times New Roman" pitchFamily="18" charset="0"/>
              </a:rPr>
              <a:t>Truy </a:t>
            </a:r>
            <a:r>
              <a:rPr lang="en-US" sz="2800">
                <a:latin typeface="Times New Roman" pitchFamily="18" charset="0"/>
                <a:cs typeface="Times New Roman" pitchFamily="18" charset="0"/>
              </a:rPr>
              <a:t>cập </a:t>
            </a:r>
            <a:r>
              <a:rPr lang="en-US" sz="2800" smtClean="0">
                <a:latin typeface="Times New Roman" pitchFamily="18" charset="0"/>
                <a:cs typeface="Times New Roman" pitchFamily="18" charset="0"/>
              </a:rPr>
              <a:t>phpmyadmin</a:t>
            </a:r>
          </a:p>
          <a:p>
            <a:pPr marL="82296" indent="0" algn="just" fontAlgn="base">
              <a:lnSpc>
                <a:spcPct val="150000"/>
              </a:lnSpc>
              <a:buNone/>
            </a:pPr>
            <a:r>
              <a:rPr lang="en-US" sz="2800" smtClean="0">
                <a:latin typeface="Times New Roman" pitchFamily="18" charset="0"/>
                <a:cs typeface="Times New Roman" pitchFamily="18" charset="0"/>
              </a:rPr>
              <a:t> (</a:t>
            </a:r>
            <a:r>
              <a:rPr lang="en-US" sz="2800" smtClean="0">
                <a:latin typeface="Times New Roman" pitchFamily="18" charset="0"/>
                <a:cs typeface="Times New Roman" pitchFamily="18" charset="0"/>
                <a:hlinkClick r:id="rId3"/>
              </a:rPr>
              <a:t>http://localhost/phpmyadmin</a:t>
            </a:r>
            <a:r>
              <a:rPr lang="en-US" sz="2800" smtClean="0">
                <a:latin typeface="Times New Roman" pitchFamily="18" charset="0"/>
                <a:cs typeface="Times New Roman" pitchFamily="18" charset="0"/>
              </a:rPr>
              <a:t>) tạo mới một database có tên nukeviet (bạn có thể đặt tên theo sở thích miễn sao dễ quản lý) nhớ chọn utf8_general_ci để tránh lỗi font unicode.</a:t>
            </a:r>
          </a:p>
          <a:p>
            <a:pPr marL="82296" indent="0" algn="just" fontAlgn="base">
              <a:lnSpc>
                <a:spcPct val="150000"/>
              </a:lnSpc>
              <a:buNone/>
            </a:pPr>
            <a:endParaRPr lang="en-US" sz="2800" smtClean="0">
              <a:latin typeface="Times New Roman" pitchFamily="18" charset="0"/>
              <a:cs typeface="Times New Roman" pitchFamily="18" charset="0"/>
            </a:endParaRPr>
          </a:p>
          <a:p>
            <a:pPr marL="82296" indent="0" algn="just" fontAlgn="base">
              <a:lnSpc>
                <a:spcPct val="150000"/>
              </a:lnSpc>
              <a:buNone/>
            </a:pPr>
            <a:endParaRPr lang="en-US" sz="2800" b="1">
              <a:latin typeface="Times New Roman" pitchFamily="18" charset="0"/>
              <a:cs typeface="Times New Roman" pitchFamily="18" charset="0"/>
            </a:endParaRPr>
          </a:p>
        </p:txBody>
      </p:sp>
    </p:spTree>
    <p:extLst>
      <p:ext uri="{BB962C8B-B14F-4D97-AF65-F5344CB8AC3E}">
        <p14:creationId xmlns:p14="http://schemas.microsoft.com/office/powerpoint/2010/main" val="1636284995"/>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23. Thêm nhân sự</a:t>
            </a:r>
          </a:p>
          <a:p>
            <a:pPr marL="82296" indent="0" algn="just">
              <a:buNone/>
            </a:pPr>
            <a:endParaRPr lang="en-US" sz="2800" b="1" i="1" u="sng" smtClean="0">
              <a:latin typeface="Times New Roman" pitchFamily="18" charset="0"/>
              <a:cs typeface="Times New Roman" pitchFamily="18" charset="0"/>
            </a:endParaRPr>
          </a:p>
        </p:txBody>
      </p:sp>
      <p:sp>
        <p:nvSpPr>
          <p:cNvPr id="4" name="Rectangle 3"/>
          <p:cNvSpPr/>
          <p:nvPr/>
        </p:nvSpPr>
        <p:spPr>
          <a:xfrm>
            <a:off x="1155690" y="616803"/>
            <a:ext cx="7912110" cy="830997"/>
          </a:xfrm>
          <a:prstGeom prst="rect">
            <a:avLst/>
          </a:prstGeom>
        </p:spPr>
        <p:txBody>
          <a:bodyPr wrap="square">
            <a:spAutoFit/>
          </a:bodyPr>
          <a:lstStyle/>
          <a:p>
            <a:pPr fontAlgn="base"/>
            <a:r>
              <a:rPr lang="en-US" sz="2400"/>
              <a:t>Nhấn vào nút Thêm nhân sự như hình trên khi đó bên khu vực 2  sẽ hiện ra:</a:t>
            </a:r>
          </a:p>
        </p:txBody>
      </p:sp>
      <p:pic>
        <p:nvPicPr>
          <p:cNvPr id="7170" name="Image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44" y="1447800"/>
            <a:ext cx="5784855" cy="520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502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0"/>
            <a:ext cx="8001000" cy="1938992"/>
          </a:xfrm>
          <a:prstGeom prst="rect">
            <a:avLst/>
          </a:prstGeom>
        </p:spPr>
        <p:txBody>
          <a:bodyPr wrap="square">
            <a:spAutoFit/>
          </a:bodyPr>
          <a:lstStyle/>
          <a:p>
            <a:pPr fontAlgn="base"/>
            <a:r>
              <a:rPr lang="en-US" sz="2000"/>
              <a:t>Sau khi đã điền đầy đủ thông tin (màu đỏ là bắt buộc, màu đen là tùy chỉnh có thể hoặc giữ nguyên) bạn ấn vào “Ghi lại nội dung”   để hoàn tất việc thêm 1 nhân sự mới.</a:t>
            </a:r>
          </a:p>
          <a:p>
            <a:pPr fontAlgn="base"/>
            <a:r>
              <a:rPr lang="en-US" sz="2000"/>
              <a:t>Xem danh sách nhân sự tại thuộc 1 tổ chức:</a:t>
            </a:r>
          </a:p>
          <a:p>
            <a:pPr fontAlgn="base"/>
            <a:r>
              <a:rPr lang="en-US" sz="2000"/>
              <a:t>Tại khu vực 1 nhấn vào nút: Cơ cấu tổ chức thì khu vực 2 sẽ hiển thị ra:</a:t>
            </a:r>
          </a:p>
        </p:txBody>
      </p:sp>
      <p:pic>
        <p:nvPicPr>
          <p:cNvPr id="8194" name="Image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6858000" cy="218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90600" y="4114800"/>
            <a:ext cx="7072745" cy="707886"/>
          </a:xfrm>
          <a:prstGeom prst="rect">
            <a:avLst/>
          </a:prstGeom>
        </p:spPr>
        <p:txBody>
          <a:bodyPr wrap="square">
            <a:spAutoFit/>
          </a:bodyPr>
          <a:lstStyle/>
          <a:p>
            <a:pPr fontAlgn="base"/>
            <a:r>
              <a:rPr lang="en-US" sz="2000"/>
              <a:t>Nhấn vào link: Danh sách nhân sự (2) sẽ hiện thỉ ra danh sách nhân sự:</a:t>
            </a:r>
          </a:p>
        </p:txBody>
      </p:sp>
      <p:pic>
        <p:nvPicPr>
          <p:cNvPr id="8195" name="Image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076" y="4822686"/>
            <a:ext cx="5870575" cy="19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859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buNone/>
            </a:pPr>
            <a:r>
              <a:rPr lang="en-US" sz="2800" b="1" i="1" u="sng" smtClean="0">
                <a:latin typeface="Times New Roman" pitchFamily="18" charset="0"/>
                <a:cs typeface="Times New Roman" pitchFamily="18" charset="0"/>
              </a:rPr>
              <a:t>24. Module Văn bản</a:t>
            </a:r>
          </a:p>
          <a:p>
            <a:pPr marL="82296" indent="0" algn="just">
              <a:buNone/>
            </a:pPr>
            <a:endParaRPr lang="en-US" sz="2800" b="1" i="1" u="sng" smtClean="0">
              <a:latin typeface="Times New Roman" pitchFamily="18" charset="0"/>
              <a:cs typeface="Times New Roman" pitchFamily="18" charset="0"/>
            </a:endParaRPr>
          </a:p>
        </p:txBody>
      </p:sp>
      <p:sp>
        <p:nvSpPr>
          <p:cNvPr id="2" name="Rectangle 1"/>
          <p:cNvSpPr/>
          <p:nvPr/>
        </p:nvSpPr>
        <p:spPr>
          <a:xfrm>
            <a:off x="1143000" y="673994"/>
            <a:ext cx="7162800" cy="830997"/>
          </a:xfrm>
          <a:prstGeom prst="rect">
            <a:avLst/>
          </a:prstGeom>
        </p:spPr>
        <p:txBody>
          <a:bodyPr wrap="square">
            <a:spAutoFit/>
          </a:bodyPr>
          <a:lstStyle/>
          <a:p>
            <a:pPr fontAlgn="base"/>
            <a:r>
              <a:rPr lang="en-US" sz="2400"/>
              <a:t>- Tại khu vực (1), click vào module “Văn bản”.</a:t>
            </a:r>
          </a:p>
          <a:p>
            <a:pPr fontAlgn="base"/>
            <a:r>
              <a:rPr lang="en-US" sz="2400"/>
              <a:t>- Các menu con của module “Văn bản”</a:t>
            </a:r>
          </a:p>
        </p:txBody>
      </p:sp>
      <p:pic>
        <p:nvPicPr>
          <p:cNvPr id="9218" name="Image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04991"/>
            <a:ext cx="2581275" cy="230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43000" y="3959508"/>
            <a:ext cx="6629400" cy="461665"/>
          </a:xfrm>
          <a:prstGeom prst="rect">
            <a:avLst/>
          </a:prstGeom>
        </p:spPr>
        <p:txBody>
          <a:bodyPr wrap="square">
            <a:spAutoFit/>
          </a:bodyPr>
          <a:lstStyle/>
          <a:p>
            <a:pPr fontAlgn="base"/>
            <a:r>
              <a:rPr lang="en-US" sz="2400"/>
              <a:t>Đầu tiên chúng ta cần thêm người ký văn bản:</a:t>
            </a:r>
          </a:p>
        </p:txBody>
      </p:sp>
      <p:pic>
        <p:nvPicPr>
          <p:cNvPr id="9219" name="Image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105" y="4495800"/>
            <a:ext cx="4686300" cy="209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545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304800"/>
            <a:ext cx="7620000" cy="369332"/>
          </a:xfrm>
          <a:prstGeom prst="rect">
            <a:avLst/>
          </a:prstGeom>
        </p:spPr>
        <p:txBody>
          <a:bodyPr wrap="square">
            <a:spAutoFit/>
          </a:bodyPr>
          <a:lstStyle/>
          <a:p>
            <a:pPr fontAlgn="base"/>
            <a:r>
              <a:rPr lang="en-US"/>
              <a:t>Khi đó tại phần người ký văn bản tại khu vực 1 sẽ hiển </a:t>
            </a:r>
            <a:r>
              <a:rPr lang="en-US" smtClean="0"/>
              <a:t>thị danh </a:t>
            </a:r>
            <a:r>
              <a:rPr lang="en-US"/>
              <a:t>sách:</a:t>
            </a:r>
          </a:p>
        </p:txBody>
      </p:sp>
      <p:pic>
        <p:nvPicPr>
          <p:cNvPr id="10242" name="Image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705600" cy="289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98418" y="4092476"/>
            <a:ext cx="7467600" cy="2308324"/>
          </a:xfrm>
          <a:prstGeom prst="rect">
            <a:avLst/>
          </a:prstGeom>
        </p:spPr>
        <p:txBody>
          <a:bodyPr wrap="square">
            <a:spAutoFit/>
          </a:bodyPr>
          <a:lstStyle/>
          <a:p>
            <a:pPr fontAlgn="base"/>
            <a:r>
              <a:rPr lang="en-US" sz="1600"/>
              <a:t>Tại danh này người quản trị có thể cập nhật thông tin người ký văn bản.</a:t>
            </a:r>
          </a:p>
          <a:p>
            <a:pPr fontAlgn="base"/>
            <a:r>
              <a:rPr lang="en-US" sz="1600"/>
              <a:t>Tiếp đó chúng ta cần nhập dữ liệu cho các phần: Quản lý lĩnh vực, quản lý thể loại văn bản, quản lý cơ quan ban hành.</a:t>
            </a:r>
          </a:p>
          <a:p>
            <a:pPr fontAlgn="base"/>
            <a:r>
              <a:rPr lang="en-US" sz="1600"/>
              <a:t>+ Quản lý lĩnh vực: Hiển thị danh sách các lĩnh vực. Người quản trị có thể cập nhật thông tin các lĩnh vực tại đây.</a:t>
            </a:r>
          </a:p>
          <a:p>
            <a:pPr fontAlgn="base"/>
            <a:r>
              <a:rPr lang="en-US" sz="1600"/>
              <a:t>+ Quản lý thể loại văn bản: Hiển thị danh sách các thể loại. Người quản trị có thể cập nhật thông tin các thể loại tại đây.</a:t>
            </a:r>
          </a:p>
          <a:p>
            <a:r>
              <a:rPr lang="en-US" sz="1600"/>
              <a:t>+ Quản lý cơ quan ban hành: Hiển thị danh sách các cơ quan ban hành. Người quản trị có thể cập nhật thông tin các cơ quan ban hành tại đây.</a:t>
            </a:r>
          </a:p>
        </p:txBody>
      </p:sp>
    </p:spTree>
    <p:extLst>
      <p:ext uri="{BB962C8B-B14F-4D97-AF65-F5344CB8AC3E}">
        <p14:creationId xmlns:p14="http://schemas.microsoft.com/office/powerpoint/2010/main" val="3744044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0"/>
            <a:ext cx="8001000" cy="2677656"/>
          </a:xfrm>
          <a:prstGeom prst="rect">
            <a:avLst/>
          </a:prstGeom>
        </p:spPr>
        <p:txBody>
          <a:bodyPr wrap="square">
            <a:spAutoFit/>
          </a:bodyPr>
          <a:lstStyle/>
          <a:p>
            <a:pPr fontAlgn="base"/>
            <a:r>
              <a:rPr lang="en-US" sz="2400"/>
              <a:t>Sau khi đã điền hết các dữ liệu trên chúng ta mới bắt đầu đến phần Quản lý văn bản</a:t>
            </a:r>
          </a:p>
          <a:p>
            <a:pPr fontAlgn="base"/>
            <a:r>
              <a:rPr lang="en-US" sz="2400"/>
              <a:t>Tại khu vực 1 nhấn Quản lý văn bản, khi đó tại khu vực 2 hiển thị danh sách các văn bản đã thêm trước đó. Tại đây, người quản trị có thể cập nhật (thêm, sửa, xóa) các văn bản thông qua các thao tác click chuột và nhập thông tin.</a:t>
            </a:r>
          </a:p>
        </p:txBody>
      </p:sp>
      <p:pic>
        <p:nvPicPr>
          <p:cNvPr id="11266" name="Image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455" y="2362200"/>
            <a:ext cx="6705600" cy="402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279218" y="6488668"/>
            <a:ext cx="2634054" cy="369332"/>
          </a:xfrm>
          <a:prstGeom prst="rect">
            <a:avLst/>
          </a:prstGeom>
        </p:spPr>
        <p:txBody>
          <a:bodyPr wrap="none">
            <a:spAutoFit/>
          </a:bodyPr>
          <a:lstStyle/>
          <a:p>
            <a:r>
              <a:rPr lang="en-US"/>
              <a:t>Giao diện thêm văn bản</a:t>
            </a:r>
          </a:p>
        </p:txBody>
      </p:sp>
    </p:spTree>
    <p:extLst>
      <p:ext uri="{BB962C8B-B14F-4D97-AF65-F5344CB8AC3E}">
        <p14:creationId xmlns:p14="http://schemas.microsoft.com/office/powerpoint/2010/main" val="3945442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0"/>
            <a:ext cx="6858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6658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302567"/>
            <a:ext cx="7848600" cy="461665"/>
          </a:xfrm>
          <a:prstGeom prst="rect">
            <a:avLst/>
          </a:prstGeom>
        </p:spPr>
        <p:txBody>
          <a:bodyPr wrap="square">
            <a:spAutoFit/>
          </a:bodyPr>
          <a:lstStyle/>
          <a:p>
            <a:r>
              <a:rPr lang="en-US" sz="2400"/>
              <a:t>Cấu hình module: Các thiết đặt hiển thị cho module</a:t>
            </a:r>
          </a:p>
        </p:txBody>
      </p:sp>
      <p:pic>
        <p:nvPicPr>
          <p:cNvPr id="13314" name="Image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7086600"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283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1143000"/>
          </a:xfrm>
        </p:spPr>
        <p:txBody>
          <a:bodyPr/>
          <a:lstStyle/>
          <a:p>
            <a:pPr algn="ctr"/>
            <a:r>
              <a:rPr lang="en-US" smtClean="0">
                <a:latin typeface="Times New Roman" pitchFamily="18" charset="0"/>
                <a:cs typeface="Times New Roman" pitchFamily="18" charset="0"/>
              </a:rPr>
              <a:t>Bài tập	</a:t>
            </a:r>
            <a:endParaRPr lang="en-US">
              <a:latin typeface="Times New Roman" pitchFamily="18" charset="0"/>
              <a:cs typeface="Times New Roman" pitchFamily="18" charset="0"/>
            </a:endParaRPr>
          </a:p>
        </p:txBody>
      </p:sp>
      <p:sp>
        <p:nvSpPr>
          <p:cNvPr id="3" name="Content Placeholder 2"/>
          <p:cNvSpPr>
            <a:spLocks noGrp="1"/>
          </p:cNvSpPr>
          <p:nvPr>
            <p:ph idx="1"/>
          </p:nvPr>
        </p:nvSpPr>
        <p:spPr>
          <a:xfrm>
            <a:off x="990600" y="1143000"/>
            <a:ext cx="8153400" cy="5715000"/>
          </a:xfrm>
        </p:spPr>
        <p:txBody>
          <a:bodyPr>
            <a:normAutofit/>
          </a:bodyPr>
          <a:lstStyle/>
          <a:p>
            <a:pPr marL="82296" indent="0" algn="just">
              <a:buNone/>
            </a:pPr>
            <a:r>
              <a:rPr lang="en-US" smtClean="0">
                <a:latin typeface="Times New Roman" pitchFamily="18" charset="0"/>
                <a:cs typeface="Times New Roman" pitchFamily="18" charset="0"/>
              </a:rPr>
              <a:t>- Sinh viên tiến hành cài đặt, xây dựng ứng dụng website bằng </a:t>
            </a:r>
            <a:r>
              <a:rPr lang="en-US" smtClean="0">
                <a:latin typeface="Times New Roman" pitchFamily="18" charset="0"/>
                <a:cs typeface="Times New Roman" pitchFamily="18" charset="0"/>
              </a:rPr>
              <a:t>Joomla.</a:t>
            </a:r>
            <a:endParaRPr lang="en-US" smtClean="0">
              <a:latin typeface="Times New Roman" pitchFamily="18" charset="0"/>
              <a:cs typeface="Times New Roman" pitchFamily="18" charset="0"/>
            </a:endParaRPr>
          </a:p>
          <a:p>
            <a:pPr marL="82296" indent="0" algn="just">
              <a:buNone/>
            </a:pPr>
            <a:r>
              <a:rPr lang="en-US" smtClean="0">
                <a:latin typeface="Times New Roman" pitchFamily="18" charset="0"/>
                <a:cs typeface="Times New Roman" pitchFamily="18" charset="0"/>
              </a:rPr>
              <a:t>- Cấu hình admin để tạo lên sản phẩm đẹp, đạt các yêu cầu cần thiết.</a:t>
            </a:r>
          </a:p>
          <a:p>
            <a:pPr marL="82296" indent="0" algn="just">
              <a:buNone/>
            </a:pPr>
            <a:r>
              <a:rPr lang="en-US" smtClean="0">
                <a:latin typeface="Times New Roman" pitchFamily="18" charset="0"/>
                <a:cs typeface="Times New Roman" pitchFamily="18" charset="0"/>
              </a:rPr>
              <a:t>- Bổ sung các modules phổ biến (các chức năng quan trọng cho web</a:t>
            </a:r>
            <a:r>
              <a:rPr lang="en-US" smtClean="0">
                <a:latin typeface="Times New Roman" pitchFamily="18" charset="0"/>
                <a:cs typeface="Times New Roman" pitchFamily="18" charset="0"/>
              </a:rPr>
              <a:t>)</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33098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p:cNvSpPr/>
          <p:nvPr/>
        </p:nvSpPr>
        <p:spPr>
          <a:xfrm>
            <a:off x="990600" y="1"/>
            <a:ext cx="8458200" cy="2923877"/>
          </a:xfrm>
          <a:prstGeom prst="rect">
            <a:avLst/>
          </a:prstGeom>
        </p:spPr>
        <p:txBody>
          <a:bodyPr wrap="square">
            <a:spAutoFit/>
          </a:bodyPr>
          <a:lstStyle/>
          <a:p>
            <a:pPr fontAlgn="base"/>
            <a:r>
              <a:rPr lang="en-US" sz="2600" b="1">
                <a:latin typeface="Times New Roman" pitchFamily="18" charset="0"/>
                <a:cs typeface="Times New Roman" pitchFamily="18" charset="0"/>
              </a:rPr>
              <a:t>Bước </a:t>
            </a:r>
            <a:r>
              <a:rPr lang="en-US" sz="2600" b="1" smtClean="0">
                <a:latin typeface="Times New Roman" pitchFamily="18" charset="0"/>
                <a:cs typeface="Times New Roman" pitchFamily="18" charset="0"/>
              </a:rPr>
              <a:t>4:</a:t>
            </a:r>
            <a:r>
              <a:rPr lang="en-US" sz="2600" b="1">
                <a:latin typeface="Times New Roman" pitchFamily="18" charset="0"/>
                <a:cs typeface="Times New Roman" pitchFamily="18" charset="0"/>
              </a:rPr>
              <a:t> </a:t>
            </a:r>
            <a:r>
              <a:rPr lang="en-US" sz="2600">
                <a:latin typeface="Times New Roman" pitchFamily="18" charset="0"/>
                <a:cs typeface="Times New Roman" pitchFamily="18" charset="0"/>
              </a:rPr>
              <a:t>Nhập trên trình duyệt địa chỉ  </a:t>
            </a:r>
            <a:r>
              <a:rPr lang="en-US" sz="2600">
                <a:latin typeface="Times New Roman" pitchFamily="18" charset="0"/>
                <a:cs typeface="Times New Roman" pitchFamily="18" charset="0"/>
                <a:hlinkClick r:id="rId3"/>
              </a:rPr>
              <a:t>http://localhost/nukeviet</a:t>
            </a:r>
            <a:r>
              <a:rPr lang="en-US" sz="2600">
                <a:latin typeface="Times New Roman" pitchFamily="18" charset="0"/>
                <a:cs typeface="Times New Roman" pitchFamily="18" charset="0"/>
              </a:rPr>
              <a:t> </a:t>
            </a:r>
            <a:endParaRPr lang="en-US" sz="2600" smtClean="0">
              <a:latin typeface="Times New Roman" pitchFamily="18" charset="0"/>
              <a:cs typeface="Times New Roman" pitchFamily="18" charset="0"/>
            </a:endParaRPr>
          </a:p>
          <a:p>
            <a:pPr fontAlgn="base"/>
            <a:r>
              <a:rPr lang="en-US" sz="2600" smtClean="0">
                <a:latin typeface="Times New Roman" pitchFamily="18" charset="0"/>
                <a:cs typeface="Times New Roman" pitchFamily="18" charset="0"/>
              </a:rPr>
              <a:t>và </a:t>
            </a:r>
            <a:r>
              <a:rPr lang="en-US" sz="2600">
                <a:latin typeface="Times New Roman" pitchFamily="18" charset="0"/>
                <a:cs typeface="Times New Roman" pitchFamily="18" charset="0"/>
              </a:rPr>
              <a:t>thực hiện các cấu hình để cài đặt, bao gồm 7 bước cài đặt, bấm Bước kế tiếp để chuyển qua các bước cấu hình, xem chi tiết 7 bước này như sau:</a:t>
            </a:r>
          </a:p>
          <a:p>
            <a:pPr fontAlgn="base"/>
            <a:r>
              <a:rPr lang="en-US" sz="2800" b="1" i="1"/>
              <a:t>01 Lựa chọn ngôn ngữ</a:t>
            </a:r>
            <a:endParaRPr lang="en-US" sz="2800" b="1"/>
          </a:p>
          <a:p>
            <a:pPr fontAlgn="base"/>
            <a:endParaRPr lang="en-US" sz="2600" smtClean="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2590800"/>
            <a:ext cx="7879512" cy="272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872345" y="5468034"/>
            <a:ext cx="3429000" cy="646331"/>
          </a:xfrm>
          <a:prstGeom prst="rect">
            <a:avLst/>
          </a:prstGeom>
          <a:noFill/>
        </p:spPr>
        <p:txBody>
          <a:bodyPr wrap="square" rtlCol="0">
            <a:spAutoFit/>
          </a:bodyPr>
          <a:lstStyle/>
          <a:p>
            <a:r>
              <a:rPr lang="en-US"/>
              <a:t>Hình </a:t>
            </a:r>
            <a:r>
              <a:rPr lang="en-US" smtClean="0"/>
              <a:t>3.3.a</a:t>
            </a:r>
            <a:r>
              <a:rPr lang="en-US"/>
              <a:t>: Cài đặt Nukeviet</a:t>
            </a:r>
          </a:p>
          <a:p>
            <a:endParaRPr lang="en-US"/>
          </a:p>
        </p:txBody>
      </p:sp>
      <p:sp>
        <p:nvSpPr>
          <p:cNvPr id="5" name="Rectangle 4"/>
          <p:cNvSpPr/>
          <p:nvPr/>
        </p:nvSpPr>
        <p:spPr>
          <a:xfrm>
            <a:off x="990600" y="5954753"/>
            <a:ext cx="8763000" cy="461665"/>
          </a:xfrm>
          <a:prstGeom prst="rect">
            <a:avLst/>
          </a:prstGeom>
        </p:spPr>
        <p:txBody>
          <a:bodyPr wrap="square">
            <a:spAutoFit/>
          </a:bodyPr>
          <a:lstStyle/>
          <a:p>
            <a:pPr fontAlgn="base"/>
            <a:r>
              <a:rPr lang="en-US" sz="2400">
                <a:latin typeface="Times New Roman" pitchFamily="18" charset="0"/>
                <a:cs typeface="Times New Roman" pitchFamily="18" charset="0"/>
              </a:rPr>
              <a:t>Có thể lựa chọn tiếng Anh hoặc tiếng Việt,  bấm vào  </a:t>
            </a:r>
            <a:r>
              <a:rPr lang="en-US" sz="2400" b="1">
                <a:latin typeface="Times New Roman" pitchFamily="18" charset="0"/>
                <a:cs typeface="Times New Roman" pitchFamily="18" charset="0"/>
              </a:rPr>
              <a:t>Bước kế tiếp</a:t>
            </a:r>
          </a:p>
        </p:txBody>
      </p:sp>
    </p:spTree>
    <p:extLst>
      <p:ext uri="{BB962C8B-B14F-4D97-AF65-F5344CB8AC3E}">
        <p14:creationId xmlns:p14="http://schemas.microsoft.com/office/powerpoint/2010/main" val="32425293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0"/>
            <a:ext cx="8153400" cy="6858000"/>
          </a:xfrm>
        </p:spPr>
        <p:txBody>
          <a:bodyPr>
            <a:normAutofit/>
          </a:bodyPr>
          <a:lstStyle/>
          <a:p>
            <a:pPr marL="82296" indent="0" algn="just">
              <a:lnSpc>
                <a:spcPct val="150000"/>
              </a:lnSpc>
              <a:buNone/>
            </a:pPr>
            <a:r>
              <a:rPr lang="en-US" sz="2800" b="1" i="1"/>
              <a:t>02 Kiểm tra việc </a:t>
            </a:r>
            <a:r>
              <a:rPr lang="en-US" sz="2800" b="1" i="1" smtClean="0"/>
              <a:t>CHMOD</a:t>
            </a:r>
          </a:p>
          <a:p>
            <a:pPr marL="82296" indent="0" algn="just">
              <a:buNone/>
            </a:pPr>
            <a:r>
              <a:rPr lang="en-US" sz="2800"/>
              <a:t>Danh mục các file, folder được Chmod đều có kết quả Ok thì ổn, nếu báo không tương thích thì bạn phải kiểm tra lại các cấu hình của wampserver để đảm bảo tương thích.</a:t>
            </a:r>
          </a:p>
          <a:p>
            <a:pPr marL="82296" indent="0" algn="just">
              <a:lnSpc>
                <a:spcPct val="150000"/>
              </a:lnSpc>
              <a:buNone/>
            </a:pPr>
            <a:endParaRPr lang="en-US" sz="2800" b="1" i="1"/>
          </a:p>
          <a:p>
            <a:pPr marL="82296" indent="0" algn="just">
              <a:lnSpc>
                <a:spcPct val="150000"/>
              </a:lnSpc>
              <a:buNone/>
            </a:pPr>
            <a:endParaRPr lang="en-US" sz="2800"/>
          </a:p>
          <a:p>
            <a:pPr marL="82296" indent="0" algn="just">
              <a:lnSpc>
                <a:spcPct val="150000"/>
              </a:lnSpc>
              <a:buNone/>
            </a:pPr>
            <a:endParaRPr lang="en-US" sz="260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072" y="2424545"/>
            <a:ext cx="777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93472" y="5345668"/>
            <a:ext cx="3657600" cy="369332"/>
          </a:xfrm>
          <a:prstGeom prst="rect">
            <a:avLst/>
          </a:prstGeom>
          <a:noFill/>
        </p:spPr>
        <p:txBody>
          <a:bodyPr wrap="square" rtlCol="0">
            <a:spAutoFit/>
          </a:bodyPr>
          <a:lstStyle/>
          <a:p>
            <a:pPr fontAlgn="base"/>
            <a:r>
              <a:rPr lang="en-US"/>
              <a:t>Hình </a:t>
            </a:r>
            <a:r>
              <a:rPr lang="en-US" smtClean="0">
                <a:latin typeface="Times New Roman" pitchFamily="18" charset="0"/>
                <a:cs typeface="Times New Roman" pitchFamily="18" charset="0"/>
              </a:rPr>
              <a:t>3.3b</a:t>
            </a:r>
            <a:r>
              <a:rPr lang="en-US"/>
              <a:t>: Cài đặt Nukeviet</a:t>
            </a:r>
          </a:p>
        </p:txBody>
      </p:sp>
      <p:sp>
        <p:nvSpPr>
          <p:cNvPr id="5" name="TextBox 4"/>
          <p:cNvSpPr txBox="1"/>
          <p:nvPr/>
        </p:nvSpPr>
        <p:spPr>
          <a:xfrm>
            <a:off x="914400" y="6102182"/>
            <a:ext cx="5936672" cy="800219"/>
          </a:xfrm>
          <a:prstGeom prst="rect">
            <a:avLst/>
          </a:prstGeom>
          <a:noFill/>
        </p:spPr>
        <p:txBody>
          <a:bodyPr wrap="square" rtlCol="0">
            <a:spAutoFit/>
          </a:bodyPr>
          <a:lstStyle/>
          <a:p>
            <a:r>
              <a:rPr lang="en-US" sz="2800" smtClean="0"/>
              <a:t>  bấm vào </a:t>
            </a:r>
            <a:r>
              <a:rPr lang="en-US" sz="2800" b="1" smtClean="0"/>
              <a:t> Bước </a:t>
            </a:r>
            <a:r>
              <a:rPr lang="en-US" sz="2800" b="1"/>
              <a:t>kế tiếp</a:t>
            </a:r>
          </a:p>
          <a:p>
            <a:endParaRPr lang="en-US"/>
          </a:p>
        </p:txBody>
      </p:sp>
    </p:spTree>
    <p:extLst>
      <p:ext uri="{BB962C8B-B14F-4D97-AF65-F5344CB8AC3E}">
        <p14:creationId xmlns:p14="http://schemas.microsoft.com/office/powerpoint/2010/main" val="32425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114" y="0"/>
            <a:ext cx="8153400" cy="6858000"/>
          </a:xfrm>
        </p:spPr>
        <p:txBody>
          <a:bodyPr>
            <a:normAutofit/>
          </a:bodyPr>
          <a:lstStyle/>
          <a:p>
            <a:pPr marL="82296" indent="0" fontAlgn="base">
              <a:buNone/>
            </a:pPr>
            <a:r>
              <a:rPr lang="en-US" sz="2800" b="1" i="1"/>
              <a:t>03 Bản quyền</a:t>
            </a:r>
          </a:p>
          <a:p>
            <a:pPr marL="82296" indent="0" fontAlgn="base">
              <a:buNone/>
            </a:pPr>
            <a:r>
              <a:rPr lang="en-US" sz="2600"/>
              <a:t>Đọc qua phần giấy phép sử dụng, </a:t>
            </a:r>
            <a:r>
              <a:rPr lang="en-US" sz="2600" smtClean="0"/>
              <a:t>bấm vào </a:t>
            </a:r>
            <a:r>
              <a:rPr lang="en-US" sz="2600" b="1" smtClean="0"/>
              <a:t>Bước </a:t>
            </a:r>
            <a:r>
              <a:rPr lang="en-US" sz="2600" b="1"/>
              <a:t>kế </a:t>
            </a:r>
            <a:r>
              <a:rPr lang="en-US" sz="2600" b="1" smtClean="0"/>
              <a:t>tiếp</a:t>
            </a:r>
          </a:p>
          <a:p>
            <a:pPr marL="82296" indent="0" fontAlgn="base">
              <a:buNone/>
            </a:pPr>
            <a:r>
              <a:rPr lang="en-US" sz="2800" b="1" i="1"/>
              <a:t>04 Kiểm tra máy chủ</a:t>
            </a:r>
          </a:p>
          <a:p>
            <a:pPr marL="82296" indent="0" fontAlgn="base">
              <a:buNone/>
            </a:pPr>
            <a:r>
              <a:rPr lang="en-US" sz="2600"/>
              <a:t>Danh mục các thông tin  về yêu cầu máy chủ đều báo kết quả tương thích là ổn, nếu không phải kiểm tra lại thông tin nào của máy chủ không đáp ứng, vd: Phiên bản </a:t>
            </a:r>
            <a:r>
              <a:rPr lang="en-US" sz="2600" smtClean="0"/>
              <a:t>PHP.</a:t>
            </a:r>
            <a:endParaRPr lang="en-US" sz="2600"/>
          </a:p>
          <a:p>
            <a:pPr marL="82296" indent="0" fontAlgn="base">
              <a:buNone/>
            </a:pPr>
            <a:endParaRPr lang="en-US" sz="2800"/>
          </a:p>
          <a:p>
            <a:pPr marL="82296" indent="0" fontAlgn="base">
              <a:buNone/>
            </a:pPr>
            <a:endParaRPr lang="en-US" sz="280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86" y="3581400"/>
            <a:ext cx="786306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48000" y="6477000"/>
            <a:ext cx="3733800" cy="646331"/>
          </a:xfrm>
          <a:prstGeom prst="rect">
            <a:avLst/>
          </a:prstGeom>
          <a:noFill/>
        </p:spPr>
        <p:txBody>
          <a:bodyPr wrap="square" rtlCol="0">
            <a:spAutoFit/>
          </a:bodyPr>
          <a:lstStyle/>
          <a:p>
            <a:r>
              <a:rPr lang="en-US"/>
              <a:t>Hình </a:t>
            </a:r>
            <a:r>
              <a:rPr lang="en-US" smtClean="0"/>
              <a:t>3.3c</a:t>
            </a:r>
            <a:r>
              <a:rPr lang="en-US"/>
              <a:t>: Cài đặt Nukeviet</a:t>
            </a:r>
          </a:p>
          <a:p>
            <a:endParaRPr lang="en-US"/>
          </a:p>
        </p:txBody>
      </p:sp>
    </p:spTree>
    <p:extLst>
      <p:ext uri="{BB962C8B-B14F-4D97-AF65-F5344CB8AC3E}">
        <p14:creationId xmlns:p14="http://schemas.microsoft.com/office/powerpoint/2010/main" val="324252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ppt/theme/themeOverride2.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ppt/theme/themeOverride3.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docProps/app.xml><?xml version="1.0" encoding="utf-8"?>
<Properties xmlns="http://schemas.openxmlformats.org/officeDocument/2006/extended-properties" xmlns:vt="http://schemas.openxmlformats.org/officeDocument/2006/docPropsVTypes">
  <Template/>
  <TotalTime>973</TotalTime>
  <Words>3031</Words>
  <Application>Microsoft Office PowerPoint</Application>
  <PresentationFormat>On-screen Show (4:3)</PresentationFormat>
  <Paragraphs>227</Paragraphs>
  <Slides>67</Slides>
  <Notes>1</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Solstice</vt:lpstr>
      <vt:lpstr>Tài liệu lưu hành nội bộ HUBT</vt:lpstr>
      <vt:lpstr>3.1. Giới thiệu NukeViet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Bài tập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Tài liệu lưu hành nội bộ HUBT</dc:title>
  <dc:creator>ninh</dc:creator>
  <cp:lastModifiedBy>ninh</cp:lastModifiedBy>
  <cp:revision>90</cp:revision>
  <dcterms:created xsi:type="dcterms:W3CDTF">2006-08-16T00:00:00Z</dcterms:created>
  <dcterms:modified xsi:type="dcterms:W3CDTF">2022-02-09T16:46:52Z</dcterms:modified>
</cp:coreProperties>
</file>